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handoutMasterIdLst>
    <p:handoutMasterId r:id="rId21"/>
  </p:handout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3" r:id="rId17"/>
    <p:sldId id="274" r:id="rId18"/>
    <p:sldId id="275" r:id="rId19"/>
  </p:sldIdLst>
  <p:sldSz cx="12192000" cy="68580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A0D4"/>
    <a:srgbClr val="F0C231"/>
    <a:srgbClr val="0500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025" autoAdjust="0"/>
    <p:restoredTop sz="94660"/>
  </p:normalViewPr>
  <p:slideViewPr>
    <p:cSldViewPr>
      <p:cViewPr varScale="1">
        <p:scale>
          <a:sx n="115" d="100"/>
          <a:sy n="115" d="100"/>
        </p:scale>
        <p:origin x="25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BC2A0440-370B-432C-A27D-1B91D98C7D12}" type="datetimeFigureOut">
              <a:rPr lang="en-AU" smtClean="0"/>
              <a:t>28/02/2017</a:t>
            </a:fld>
            <a:endParaRPr lang="en-AU" dirty="0"/>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dirty="0"/>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BE738F11-70F6-4C46-8B55-B24B55A26C19}" type="slidenum">
              <a:rPr lang="en-AU" smtClean="0"/>
              <a:t>‹#›</a:t>
            </a:fld>
            <a:endParaRPr lang="en-AU" dirty="0"/>
          </a:p>
        </p:txBody>
      </p:sp>
    </p:spTree>
    <p:extLst>
      <p:ext uri="{BB962C8B-B14F-4D97-AF65-F5344CB8AC3E}">
        <p14:creationId xmlns:p14="http://schemas.microsoft.com/office/powerpoint/2010/main" val="215355875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575" cy="498475"/>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450" y="0"/>
            <a:ext cx="2949575" cy="498475"/>
          </a:xfrm>
          <a:prstGeom prst="rect">
            <a:avLst/>
          </a:prstGeom>
        </p:spPr>
        <p:txBody>
          <a:bodyPr vert="horz" lIns="91440" tIns="45720" rIns="91440" bIns="45720" rtlCol="0"/>
          <a:lstStyle>
            <a:lvl1pPr algn="r">
              <a:defRPr sz="1200"/>
            </a:lvl1pPr>
          </a:lstStyle>
          <a:p>
            <a:fld id="{D2C39349-0A93-49B6-B01D-CEFB6A86ACA8}" type="datetimeFigureOut">
              <a:rPr lang="en-AU" smtClean="0"/>
              <a:t>28/02/2017</a:t>
            </a:fld>
            <a:endParaRPr lang="en-AU"/>
          </a:p>
        </p:txBody>
      </p:sp>
      <p:sp>
        <p:nvSpPr>
          <p:cNvPr id="4" name="Slide Image Placeholder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1038" y="4783138"/>
            <a:ext cx="5443537" cy="39131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863"/>
            <a:ext cx="2949575" cy="498475"/>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450" y="9440863"/>
            <a:ext cx="2949575" cy="498475"/>
          </a:xfrm>
          <a:prstGeom prst="rect">
            <a:avLst/>
          </a:prstGeom>
        </p:spPr>
        <p:txBody>
          <a:bodyPr vert="horz" lIns="91440" tIns="45720" rIns="91440" bIns="45720" rtlCol="0" anchor="b"/>
          <a:lstStyle>
            <a:lvl1pPr algn="r">
              <a:defRPr sz="1200"/>
            </a:lvl1pPr>
          </a:lstStyle>
          <a:p>
            <a:fld id="{A56B2505-DC7A-4B7E-B3F0-53B475961B0D}" type="slidenum">
              <a:rPr lang="en-AU" smtClean="0"/>
              <a:t>‹#›</a:t>
            </a:fld>
            <a:endParaRPr lang="en-AU"/>
          </a:p>
        </p:txBody>
      </p:sp>
    </p:spTree>
    <p:extLst>
      <p:ext uri="{BB962C8B-B14F-4D97-AF65-F5344CB8AC3E}">
        <p14:creationId xmlns:p14="http://schemas.microsoft.com/office/powerpoint/2010/main" val="82872395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kern="1200" dirty="0" smtClean="0">
                <a:solidFill>
                  <a:schemeClr val="tx1"/>
                </a:solidFill>
                <a:effectLst/>
                <a:latin typeface="+mn-lt"/>
                <a:ea typeface="+mn-ea"/>
                <a:cs typeface="+mn-cs"/>
              </a:rPr>
              <a:t>The Online Literacy and Numeracy Assessment (OLNA) has been designed by the School Curriculum and Standards Authority to measure literacy and numeracy skills identified as necessary for functioning in society post-senior secondary schooling; for example, </a:t>
            </a:r>
          </a:p>
          <a:p>
            <a:r>
              <a:rPr lang="en-AU" sz="2000" kern="1200" dirty="0" smtClean="0">
                <a:solidFill>
                  <a:schemeClr val="tx1"/>
                </a:solidFill>
                <a:effectLst/>
                <a:latin typeface="+mn-lt"/>
                <a:ea typeface="+mn-ea"/>
                <a:cs typeface="+mn-cs"/>
              </a:rPr>
              <a:t>skills associated with shopping, </a:t>
            </a:r>
          </a:p>
          <a:p>
            <a:r>
              <a:rPr lang="en-AU" sz="2000" kern="1200" dirty="0" smtClean="0">
                <a:solidFill>
                  <a:schemeClr val="tx1"/>
                </a:solidFill>
                <a:effectLst/>
                <a:latin typeface="+mn-lt"/>
                <a:ea typeface="+mn-ea"/>
                <a:cs typeface="+mn-cs"/>
              </a:rPr>
              <a:t>managing a household budget, </a:t>
            </a:r>
          </a:p>
          <a:p>
            <a:r>
              <a:rPr lang="en-AU" sz="2000" kern="1200" dirty="0" smtClean="0">
                <a:solidFill>
                  <a:schemeClr val="tx1"/>
                </a:solidFill>
                <a:effectLst/>
                <a:latin typeface="+mn-lt"/>
                <a:ea typeface="+mn-ea"/>
                <a:cs typeface="+mn-cs"/>
              </a:rPr>
              <a:t>writing a job application and </a:t>
            </a:r>
          </a:p>
          <a:p>
            <a:r>
              <a:rPr lang="en-AU" sz="2000" kern="1200" dirty="0" smtClean="0">
                <a:solidFill>
                  <a:schemeClr val="tx1"/>
                </a:solidFill>
                <a:effectLst/>
                <a:latin typeface="+mn-lt"/>
                <a:ea typeface="+mn-ea"/>
                <a:cs typeface="+mn-cs"/>
              </a:rPr>
              <a:t>communicating with others</a:t>
            </a:r>
            <a:r>
              <a:rPr lang="en-AU" sz="1200" kern="1200" dirty="0" smtClean="0">
                <a:solidFill>
                  <a:schemeClr val="tx1"/>
                </a:solidFill>
                <a:effectLst/>
                <a:latin typeface="+mn-lt"/>
                <a:ea typeface="+mn-ea"/>
                <a:cs typeface="+mn-cs"/>
              </a:rPr>
              <a:t>.</a:t>
            </a:r>
            <a:endParaRPr lang="en-AU"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A25A69EF-8B6C-4EF8-B6F7-5EA7F4AA89E9}" type="slidenum">
              <a:rPr lang="en-AU" smtClean="0"/>
              <a:t>2</a:t>
            </a:fld>
            <a:endParaRPr lang="en-AU"/>
          </a:p>
        </p:txBody>
      </p:sp>
    </p:spTree>
    <p:extLst>
      <p:ext uri="{BB962C8B-B14F-4D97-AF65-F5344CB8AC3E}">
        <p14:creationId xmlns:p14="http://schemas.microsoft.com/office/powerpoint/2010/main" val="13078936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A25A69EF-8B6C-4EF8-B6F7-5EA7F4AA89E9}" type="slidenum">
              <a:rPr lang="en-AU" smtClean="0"/>
              <a:t>15</a:t>
            </a:fld>
            <a:endParaRPr lang="en-AU"/>
          </a:p>
        </p:txBody>
      </p:sp>
    </p:spTree>
    <p:extLst>
      <p:ext uri="{BB962C8B-B14F-4D97-AF65-F5344CB8AC3E}">
        <p14:creationId xmlns:p14="http://schemas.microsoft.com/office/powerpoint/2010/main" val="40057540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Text Placeholder 4"/>
          <p:cNvSpPr>
            <a:spLocks noGrp="1"/>
          </p:cNvSpPr>
          <p:nvPr>
            <p:ph type="body" sz="quarter" idx="10"/>
          </p:nvPr>
        </p:nvSpPr>
        <p:spPr>
          <a:xfrm>
            <a:off x="0" y="4437112"/>
            <a:ext cx="12192000" cy="719435"/>
          </a:xfrm>
        </p:spPr>
        <p:txBody>
          <a:bodyPr>
            <a:normAutofit/>
          </a:bodyPr>
          <a:lstStyle>
            <a:lvl1pPr algn="ctr">
              <a:defRPr sz="3200"/>
            </a:lvl1pPr>
            <a:lvl2pPr algn="ctr">
              <a:defRPr/>
            </a:lvl2pPr>
            <a:lvl3pPr algn="ctr">
              <a:defRPr/>
            </a:lvl3pPr>
            <a:lvl4pPr algn="ctr">
              <a:defRPr/>
            </a:lvl4pPr>
            <a:lvl5pPr algn="ctr">
              <a:defRPr/>
            </a:lvl5pPr>
          </a:lstStyle>
          <a:p>
            <a:pPr lvl="0"/>
            <a:r>
              <a:rPr lang="en-US" smtClean="0"/>
              <a:t>Click to edit Master text styles</a:t>
            </a:r>
          </a:p>
        </p:txBody>
      </p:sp>
      <p:pic>
        <p:nvPicPr>
          <p:cNvPr id="6" name="Picture 5"/>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439816" y="832188"/>
            <a:ext cx="2980564" cy="2942528"/>
          </a:xfrm>
          <a:prstGeom prst="rect">
            <a:avLst/>
          </a:prstGeom>
        </p:spPr>
      </p:pic>
    </p:spTree>
    <p:extLst>
      <p:ext uri="{BB962C8B-B14F-4D97-AF65-F5344CB8AC3E}">
        <p14:creationId xmlns:p14="http://schemas.microsoft.com/office/powerpoint/2010/main" val="38327739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07134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pic>
        <p:nvPicPr>
          <p:cNvPr id="3074" name="Picture 2" descr="E:\2011 Directory\PowerPoints\Slide second third.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smtClean="0"/>
              <a:t>Click to edit Master text styles</a:t>
            </a:r>
          </a:p>
        </p:txBody>
      </p:sp>
    </p:spTree>
    <p:extLst>
      <p:ext uri="{BB962C8B-B14F-4D97-AF65-F5344CB8AC3E}">
        <p14:creationId xmlns:p14="http://schemas.microsoft.com/office/powerpoint/2010/main" val="18599363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3392" y="6174432"/>
            <a:ext cx="10972800" cy="710952"/>
          </a:xfrm>
        </p:spPr>
        <p:txBody>
          <a:bodyPr>
            <a:normAutofit/>
          </a:bodyPr>
          <a:lstStyle>
            <a:lvl1pPr>
              <a:defRPr sz="2800"/>
            </a:lvl1pPr>
          </a:lstStyle>
          <a:p>
            <a:r>
              <a:rPr lang="en-US" smtClean="0"/>
              <a:t>Click to edit Master title style</a:t>
            </a:r>
            <a:endParaRPr lang="en-AU" dirty="0"/>
          </a:p>
        </p:txBody>
      </p:sp>
    </p:spTree>
    <p:extLst>
      <p:ext uri="{BB962C8B-B14F-4D97-AF65-F5344CB8AC3E}">
        <p14:creationId xmlns:p14="http://schemas.microsoft.com/office/powerpoint/2010/main" val="15419131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Rectangle 3"/>
          <p:cNvSpPr/>
          <p:nvPr userDrawn="1"/>
        </p:nvSpPr>
        <p:spPr>
          <a:xfrm>
            <a:off x="0" y="0"/>
            <a:ext cx="12192000" cy="6858000"/>
          </a:xfrm>
          <a:prstGeom prst="rect">
            <a:avLst/>
          </a:prstGeom>
          <a:solidFill>
            <a:srgbClr val="0500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Tree>
    <p:extLst>
      <p:ext uri="{BB962C8B-B14F-4D97-AF65-F5344CB8AC3E}">
        <p14:creationId xmlns:p14="http://schemas.microsoft.com/office/powerpoint/2010/main" val="160625984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1" r:id="rId4"/>
  </p:sldLayoutIdLst>
  <p:txStyles>
    <p:titleStyle>
      <a:lvl1pPr algn="ctr" defTabSz="914400" rtl="0" eaLnBrk="1" latinLnBrk="0" hangingPunct="1">
        <a:spcBef>
          <a:spcPct val="0"/>
        </a:spcBef>
        <a:buNone/>
        <a:defRPr sz="3600" kern="1200">
          <a:solidFill>
            <a:schemeClr val="bg1"/>
          </a:solidFill>
          <a:latin typeface="Arial" pitchFamily="34" charset="0"/>
          <a:ea typeface="+mj-ea"/>
          <a:cs typeface="Arial" pitchFamily="34" charset="0"/>
        </a:defRPr>
      </a:lvl1pPr>
    </p:titleStyle>
    <p:bodyStyle>
      <a:lvl1pPr marL="0" indent="0" algn="l" defTabSz="914400" rtl="0" eaLnBrk="1" latinLnBrk="0" hangingPunct="1">
        <a:spcBef>
          <a:spcPct val="20000"/>
        </a:spcBef>
        <a:buFont typeface="Arial" pitchFamily="34" charset="0"/>
        <a:buNone/>
        <a:defRPr sz="2800" kern="1200">
          <a:solidFill>
            <a:schemeClr val="bg1"/>
          </a:solidFill>
          <a:latin typeface="Arial" pitchFamily="34" charset="0"/>
          <a:ea typeface="+mn-ea"/>
          <a:cs typeface="Arial" pitchFamily="34" charset="0"/>
        </a:defRPr>
      </a:lvl1pPr>
      <a:lvl2pPr marL="457200" indent="0" algn="l" defTabSz="914400" rtl="0" eaLnBrk="1" latinLnBrk="0" hangingPunct="1">
        <a:spcBef>
          <a:spcPct val="20000"/>
        </a:spcBef>
        <a:buFont typeface="Arial" pitchFamily="34" charset="0"/>
        <a:buNone/>
        <a:defRPr sz="2400" kern="1200">
          <a:solidFill>
            <a:schemeClr val="bg1"/>
          </a:solidFill>
          <a:latin typeface="Arial" pitchFamily="34" charset="0"/>
          <a:ea typeface="+mn-ea"/>
          <a:cs typeface="Arial" pitchFamily="34" charset="0"/>
        </a:defRPr>
      </a:lvl2pPr>
      <a:lvl3pPr marL="914400" indent="0" algn="l" defTabSz="914400" rtl="0" eaLnBrk="1" latinLnBrk="0" hangingPunct="1">
        <a:spcBef>
          <a:spcPct val="20000"/>
        </a:spcBef>
        <a:buFont typeface="Arial" pitchFamily="34" charset="0"/>
        <a:buNone/>
        <a:defRPr sz="2000" kern="1200">
          <a:solidFill>
            <a:schemeClr val="bg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bg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www.assess.scsa.wa.edu.au/"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0" y="3861048"/>
            <a:ext cx="12192000" cy="1295499"/>
          </a:xfrm>
        </p:spPr>
        <p:txBody>
          <a:bodyPr>
            <a:normAutofit fontScale="70000" lnSpcReduction="20000"/>
          </a:bodyPr>
          <a:lstStyle/>
          <a:p>
            <a:r>
              <a:rPr lang="en-AU" b="1" dirty="0"/>
              <a:t>Year 10</a:t>
            </a:r>
            <a:br>
              <a:rPr lang="en-AU" b="1" dirty="0"/>
            </a:br>
            <a:r>
              <a:rPr lang="en-AU" b="1" dirty="0"/>
              <a:t>Online Literacy and Numeracy Assessment</a:t>
            </a:r>
            <a:br>
              <a:rPr lang="en-AU" b="1" dirty="0"/>
            </a:br>
            <a:r>
              <a:rPr lang="en-AU" sz="2800" b="1" dirty="0"/>
              <a:t>Mark Downsborough</a:t>
            </a:r>
          </a:p>
          <a:p>
            <a:r>
              <a:rPr lang="en-AU" sz="2800" b="1" dirty="0"/>
              <a:t>Dean of Administration</a:t>
            </a:r>
          </a:p>
          <a:p>
            <a:endParaRPr lang="en-US" dirty="0"/>
          </a:p>
        </p:txBody>
      </p:sp>
    </p:spTree>
    <p:extLst>
      <p:ext uri="{BB962C8B-B14F-4D97-AF65-F5344CB8AC3E}">
        <p14:creationId xmlns:p14="http://schemas.microsoft.com/office/powerpoint/2010/main" val="12945781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dirty="0"/>
          </a:p>
        </p:txBody>
      </p:sp>
      <p:pic>
        <p:nvPicPr>
          <p:cNvPr id="4" name="Picture 3"/>
          <p:cNvPicPr>
            <a:picLocks noChangeAspect="1"/>
          </p:cNvPicPr>
          <p:nvPr/>
        </p:nvPicPr>
        <p:blipFill rotWithShape="1">
          <a:blip r:embed="rId2"/>
          <a:srcRect r="2585" b="32457"/>
          <a:stretch/>
        </p:blipFill>
        <p:spPr>
          <a:xfrm>
            <a:off x="263352" y="193497"/>
            <a:ext cx="7042391" cy="6043815"/>
          </a:xfrm>
          <a:prstGeom prst="rect">
            <a:avLst/>
          </a:prstGeom>
        </p:spPr>
      </p:pic>
      <p:pic>
        <p:nvPicPr>
          <p:cNvPr id="5" name="Picture 4"/>
          <p:cNvPicPr>
            <a:picLocks noChangeAspect="1"/>
          </p:cNvPicPr>
          <p:nvPr/>
        </p:nvPicPr>
        <p:blipFill rotWithShape="1">
          <a:blip r:embed="rId2"/>
          <a:srcRect l="2744" t="66557" r="50606"/>
          <a:stretch/>
        </p:blipFill>
        <p:spPr>
          <a:xfrm>
            <a:off x="8616280" y="2129176"/>
            <a:ext cx="2448272" cy="2172455"/>
          </a:xfrm>
          <a:prstGeom prst="rect">
            <a:avLst/>
          </a:prstGeom>
        </p:spPr>
      </p:pic>
      <p:sp>
        <p:nvSpPr>
          <p:cNvPr id="6" name="Oval 5"/>
          <p:cNvSpPr/>
          <p:nvPr/>
        </p:nvSpPr>
        <p:spPr>
          <a:xfrm>
            <a:off x="8976320" y="3356992"/>
            <a:ext cx="216024" cy="21602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1337529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3"/>
          <p:cNvPicPr>
            <a:picLocks noChangeAspect="1"/>
          </p:cNvPicPr>
          <p:nvPr/>
        </p:nvPicPr>
        <p:blipFill>
          <a:blip r:embed="rId2"/>
          <a:stretch>
            <a:fillRect/>
          </a:stretch>
        </p:blipFill>
        <p:spPr>
          <a:xfrm>
            <a:off x="731404" y="116632"/>
            <a:ext cx="10729192" cy="6533803"/>
          </a:xfrm>
          <a:prstGeom prst="rect">
            <a:avLst/>
          </a:prstGeom>
        </p:spPr>
      </p:pic>
      <p:sp>
        <p:nvSpPr>
          <p:cNvPr id="5" name="TextBox 4"/>
          <p:cNvSpPr txBox="1"/>
          <p:nvPr/>
        </p:nvSpPr>
        <p:spPr>
          <a:xfrm>
            <a:off x="3287688" y="6047117"/>
            <a:ext cx="1008112" cy="523220"/>
          </a:xfrm>
          <a:prstGeom prst="rect">
            <a:avLst/>
          </a:prstGeom>
          <a:noFill/>
        </p:spPr>
        <p:txBody>
          <a:bodyPr wrap="square" rtlCol="0">
            <a:spAutoFit/>
          </a:bodyPr>
          <a:lstStyle/>
          <a:p>
            <a:r>
              <a:rPr lang="en-AU" sz="2800" b="1" dirty="0" smtClean="0">
                <a:solidFill>
                  <a:srgbClr val="FF0000"/>
                </a:solidFill>
              </a:rPr>
              <a:t>65</a:t>
            </a:r>
            <a:endParaRPr lang="en-AU" sz="2800" b="1" dirty="0">
              <a:solidFill>
                <a:srgbClr val="FF0000"/>
              </a:solidFill>
            </a:endParaRPr>
          </a:p>
        </p:txBody>
      </p:sp>
    </p:spTree>
    <p:extLst>
      <p:ext uri="{BB962C8B-B14F-4D97-AF65-F5344CB8AC3E}">
        <p14:creationId xmlns:p14="http://schemas.microsoft.com/office/powerpoint/2010/main" val="3384619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3"/>
          <p:cNvPicPr>
            <a:picLocks noChangeAspect="1"/>
          </p:cNvPicPr>
          <p:nvPr/>
        </p:nvPicPr>
        <p:blipFill>
          <a:blip r:embed="rId2"/>
          <a:stretch>
            <a:fillRect/>
          </a:stretch>
        </p:blipFill>
        <p:spPr>
          <a:xfrm>
            <a:off x="191344" y="116632"/>
            <a:ext cx="10313839" cy="6336704"/>
          </a:xfrm>
          <a:prstGeom prst="rect">
            <a:avLst/>
          </a:prstGeom>
        </p:spPr>
      </p:pic>
      <p:pic>
        <p:nvPicPr>
          <p:cNvPr id="5" name="Content Placeholder 4"/>
          <p:cNvPicPr>
            <a:picLocks noGrp="1" noChangeAspect="1"/>
          </p:cNvPicPr>
          <p:nvPr>
            <p:ph idx="1"/>
          </p:nvPr>
        </p:nvPicPr>
        <p:blipFill>
          <a:blip r:embed="rId3"/>
          <a:stretch>
            <a:fillRect/>
          </a:stretch>
        </p:blipFill>
        <p:spPr>
          <a:xfrm>
            <a:off x="6240015" y="1772816"/>
            <a:ext cx="5540827" cy="3096344"/>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6" name="Oval 5"/>
          <p:cNvSpPr/>
          <p:nvPr/>
        </p:nvSpPr>
        <p:spPr>
          <a:xfrm>
            <a:off x="6672064" y="3798048"/>
            <a:ext cx="288032" cy="2880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2243705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pic>
        <p:nvPicPr>
          <p:cNvPr id="4" name="Picture 3"/>
          <p:cNvPicPr>
            <a:picLocks noChangeAspect="1"/>
          </p:cNvPicPr>
          <p:nvPr/>
        </p:nvPicPr>
        <p:blipFill>
          <a:blip r:embed="rId2"/>
          <a:stretch>
            <a:fillRect/>
          </a:stretch>
        </p:blipFill>
        <p:spPr>
          <a:xfrm>
            <a:off x="2560510" y="116632"/>
            <a:ext cx="7070980" cy="6579086"/>
          </a:xfrm>
          <a:prstGeom prst="rect">
            <a:avLst/>
          </a:prstGeom>
        </p:spPr>
      </p:pic>
      <p:sp>
        <p:nvSpPr>
          <p:cNvPr id="6" name="Oval 5"/>
          <p:cNvSpPr/>
          <p:nvPr/>
        </p:nvSpPr>
        <p:spPr>
          <a:xfrm>
            <a:off x="2999656" y="4221088"/>
            <a:ext cx="288032" cy="288032"/>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379036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noGrp="1"/>
          </p:cNvSpPr>
          <p:nvPr>
            <p:ph type="title"/>
          </p:nvPr>
        </p:nvSpPr>
        <p:spPr>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marL="0" indent="0" algn="l" defTabSz="914400" rtl="0" eaLnBrk="1" latinLnBrk="0" hangingPunct="1">
              <a:spcBef>
                <a:spcPct val="20000"/>
              </a:spcBef>
              <a:buFont typeface="Arial" pitchFamily="34" charset="0"/>
              <a:buNone/>
              <a:defRPr sz="2800" kern="1200">
                <a:solidFill>
                  <a:schemeClr val="lt1"/>
                </a:solidFill>
                <a:latin typeface="+mn-lt"/>
                <a:ea typeface="+mn-ea"/>
                <a:cs typeface="+mn-cs"/>
              </a:defRPr>
            </a:lvl1pPr>
            <a:lvl2pPr marL="457200" indent="0" algn="l" defTabSz="914400" rtl="0" eaLnBrk="1" latinLnBrk="0" hangingPunct="1">
              <a:spcBef>
                <a:spcPct val="20000"/>
              </a:spcBef>
              <a:buFont typeface="Arial" pitchFamily="34" charset="0"/>
              <a:buNone/>
              <a:defRPr sz="2400" kern="1200">
                <a:solidFill>
                  <a:schemeClr val="lt1"/>
                </a:solidFill>
                <a:latin typeface="+mn-lt"/>
                <a:ea typeface="+mn-ea"/>
                <a:cs typeface="+mn-cs"/>
              </a:defRPr>
            </a:lvl2pPr>
            <a:lvl3pPr marL="9144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a:lnSpc>
                <a:spcPct val="120000"/>
              </a:lnSpc>
            </a:pPr>
            <a:r>
              <a:rPr lang="en-AU" sz="3600" b="1" dirty="0">
                <a:solidFill>
                  <a:srgbClr val="FFFF00"/>
                </a:solidFill>
                <a:latin typeface="Arial" pitchFamily="34" charset="0"/>
                <a:cs typeface="Arial" pitchFamily="34" charset="0"/>
              </a:rPr>
              <a:t>OLNA Schedule</a:t>
            </a:r>
            <a:endParaRPr lang="en-AU" sz="36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5" name="Content Placeholder 2"/>
          <p:cNvSpPr txBox="1">
            <a:spLocks noGrp="1"/>
          </p:cNvSpPr>
          <p:nvPr>
            <p:ph idx="1"/>
          </p:nvPr>
        </p:nvSpPr>
        <p:spPr>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1800" dirty="0">
              <a:solidFill>
                <a:srgbClr val="FFFF00"/>
              </a:solidFill>
              <a:latin typeface="Arial" pitchFamily="34" charset="0"/>
              <a:cs typeface="Arial" pitchFamily="34" charset="0"/>
            </a:endParaRPr>
          </a:p>
          <a:p>
            <a:r>
              <a:rPr lang="en-AU" sz="2600" dirty="0">
                <a:solidFill>
                  <a:schemeClr val="bg1"/>
                </a:solidFill>
                <a:latin typeface="Arial" pitchFamily="34" charset="0"/>
                <a:cs typeface="Arial" pitchFamily="34" charset="0"/>
              </a:rPr>
              <a:t>Writing Component Tuesday </a:t>
            </a:r>
            <a:r>
              <a:rPr lang="en-AU" sz="2600" dirty="0" smtClean="0">
                <a:solidFill>
                  <a:schemeClr val="bg1"/>
                </a:solidFill>
                <a:latin typeface="Arial" pitchFamily="34" charset="0"/>
                <a:cs typeface="Arial" pitchFamily="34" charset="0"/>
              </a:rPr>
              <a:t>March 7 period 3</a:t>
            </a:r>
            <a:endParaRPr lang="en-AU" sz="2600" dirty="0">
              <a:solidFill>
                <a:schemeClr val="bg1"/>
              </a:solidFill>
              <a:latin typeface="Arial" pitchFamily="34" charset="0"/>
              <a:cs typeface="Arial" pitchFamily="34" charset="0"/>
            </a:endParaRPr>
          </a:p>
          <a:p>
            <a:r>
              <a:rPr lang="en-AU" sz="2600" dirty="0">
                <a:solidFill>
                  <a:schemeClr val="bg1"/>
                </a:solidFill>
                <a:latin typeface="Arial" pitchFamily="34" charset="0"/>
                <a:cs typeface="Arial" pitchFamily="34" charset="0"/>
              </a:rPr>
              <a:t>Reading Component </a:t>
            </a:r>
            <a:r>
              <a:rPr lang="en-AU" sz="2600" dirty="0" smtClean="0">
                <a:solidFill>
                  <a:schemeClr val="bg1"/>
                </a:solidFill>
                <a:latin typeface="Arial" pitchFamily="34" charset="0"/>
                <a:cs typeface="Arial" pitchFamily="34" charset="0"/>
              </a:rPr>
              <a:t>Friday March 10 period 1</a:t>
            </a:r>
            <a:endParaRPr lang="en-AU" sz="2600" dirty="0">
              <a:solidFill>
                <a:schemeClr val="bg1"/>
              </a:solidFill>
              <a:latin typeface="Arial" pitchFamily="34" charset="0"/>
              <a:cs typeface="Arial" pitchFamily="34" charset="0"/>
            </a:endParaRPr>
          </a:p>
          <a:p>
            <a:r>
              <a:rPr lang="en-AU" sz="2600" dirty="0">
                <a:solidFill>
                  <a:schemeClr val="bg1"/>
                </a:solidFill>
                <a:latin typeface="Arial" pitchFamily="34" charset="0"/>
                <a:cs typeface="Arial" pitchFamily="34" charset="0"/>
              </a:rPr>
              <a:t>Numeracy Component </a:t>
            </a:r>
            <a:r>
              <a:rPr lang="en-AU" sz="2600" dirty="0" smtClean="0">
                <a:solidFill>
                  <a:schemeClr val="bg1"/>
                </a:solidFill>
                <a:latin typeface="Arial" pitchFamily="34" charset="0"/>
                <a:cs typeface="Arial" pitchFamily="34" charset="0"/>
              </a:rPr>
              <a:t>Thursday March 9 period 1</a:t>
            </a:r>
            <a:endParaRPr lang="en-AU" sz="2600" dirty="0">
              <a:solidFill>
                <a:schemeClr val="bg1"/>
              </a:solidFill>
              <a:latin typeface="Arial" pitchFamily="34" charset="0"/>
              <a:cs typeface="Arial" pitchFamily="34" charset="0"/>
            </a:endParaRPr>
          </a:p>
          <a:p>
            <a:endParaRPr lang="en-AU" sz="2600" dirty="0">
              <a:solidFill>
                <a:schemeClr val="bg1"/>
              </a:solidFill>
              <a:latin typeface="Arial" pitchFamily="34" charset="0"/>
              <a:cs typeface="Arial" pitchFamily="34" charset="0"/>
            </a:endParaRPr>
          </a:p>
          <a:p>
            <a:r>
              <a:rPr lang="en-AU" sz="2600" dirty="0">
                <a:solidFill>
                  <a:schemeClr val="bg1"/>
                </a:solidFill>
                <a:latin typeface="Arial" pitchFamily="34" charset="0"/>
                <a:cs typeface="Arial" pitchFamily="34" charset="0"/>
              </a:rPr>
              <a:t>To be conducted on </a:t>
            </a:r>
            <a:r>
              <a:rPr lang="en-AU" sz="2600" dirty="0" smtClean="0">
                <a:solidFill>
                  <a:schemeClr val="bg1"/>
                </a:solidFill>
                <a:latin typeface="Arial" pitchFamily="34" charset="0"/>
                <a:cs typeface="Arial" pitchFamily="34" charset="0"/>
              </a:rPr>
              <a:t>student computers. Must be fully charged.</a:t>
            </a:r>
            <a:endParaRPr lang="en-AU" sz="2600" dirty="0">
              <a:solidFill>
                <a:schemeClr val="bg1"/>
              </a:solidFill>
              <a:latin typeface="Arial" pitchFamily="34" charset="0"/>
              <a:cs typeface="Arial" pitchFamily="34" charset="0"/>
            </a:endParaRPr>
          </a:p>
          <a:p>
            <a:r>
              <a:rPr lang="en-AU" sz="2600" dirty="0" smtClean="0">
                <a:solidFill>
                  <a:schemeClr val="bg1"/>
                </a:solidFill>
                <a:latin typeface="Arial" pitchFamily="34" charset="0"/>
                <a:cs typeface="Arial" pitchFamily="34" charset="0"/>
              </a:rPr>
              <a:t>Catch up assessments opportunities will be scheduled for each day following the assessments</a:t>
            </a:r>
            <a:endParaRPr lang="en-AU" sz="2600" dirty="0">
              <a:solidFill>
                <a:schemeClr val="bg1"/>
              </a:solidFill>
              <a:latin typeface="Arial" pitchFamily="34" charset="0"/>
              <a:cs typeface="Arial" pitchFamily="34" charset="0"/>
            </a:endParaRPr>
          </a:p>
          <a:p>
            <a:pPr marL="0" indent="0">
              <a:buNone/>
            </a:pPr>
            <a:endParaRPr lang="en-AU" sz="2600" dirty="0">
              <a:solidFill>
                <a:schemeClr val="bg1"/>
              </a:solidFill>
              <a:latin typeface="Arial" pitchFamily="34" charset="0"/>
              <a:cs typeface="Arial" pitchFamily="34" charset="0"/>
            </a:endParaRPr>
          </a:p>
          <a:p>
            <a:pPr marL="0" indent="0">
              <a:buNone/>
            </a:pPr>
            <a:endParaRPr lang="en-AU" sz="2600" dirty="0">
              <a:latin typeface="Arial" pitchFamily="34" charset="0"/>
              <a:cs typeface="Arial" pitchFamily="34" charset="0"/>
            </a:endParaRPr>
          </a:p>
        </p:txBody>
      </p:sp>
    </p:spTree>
    <p:extLst>
      <p:ext uri="{BB962C8B-B14F-4D97-AF65-F5344CB8AC3E}">
        <p14:creationId xmlns:p14="http://schemas.microsoft.com/office/powerpoint/2010/main" val="2612496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3656"/>
            <a:ext cx="8229600" cy="1170129"/>
          </a:xfrm>
        </p:spPr>
        <p:style>
          <a:lnRef idx="0">
            <a:schemeClr val="accent1"/>
          </a:lnRef>
          <a:fillRef idx="3">
            <a:schemeClr val="accent1"/>
          </a:fillRef>
          <a:effectRef idx="3">
            <a:schemeClr val="accent1"/>
          </a:effectRef>
          <a:fontRef idx="minor">
            <a:schemeClr val="lt1"/>
          </a:fontRef>
        </p:style>
        <p:txBody>
          <a:bodyPr anchor="ctr">
            <a:normAutofit/>
          </a:bodyPr>
          <a:lstStyle/>
          <a:p>
            <a:pPr algn="ctr">
              <a:lnSpc>
                <a:spcPct val="120000"/>
              </a:lnSpc>
              <a:spcBef>
                <a:spcPts val="0"/>
              </a:spcBef>
            </a:pPr>
            <a:r>
              <a:rPr lang="en-AU" sz="3600" b="1" dirty="0">
                <a:solidFill>
                  <a:srgbClr val="FFFF00"/>
                </a:solidFill>
                <a:latin typeface="Arial" pitchFamily="34" charset="0"/>
                <a:cs typeface="Arial" pitchFamily="34" charset="0"/>
              </a:rPr>
              <a:t>Who has to sit the assessments?</a:t>
            </a:r>
            <a:endParaRPr lang="en-AU" sz="3600" i="1" dirty="0">
              <a:latin typeface="Arial" pitchFamily="34" charset="0"/>
              <a:cs typeface="Arial" pitchFamily="34" charset="0"/>
            </a:endParaRPr>
          </a:p>
        </p:txBody>
      </p:sp>
      <p:sp>
        <p:nvSpPr>
          <p:cNvPr id="4" name="Content Placeholder 2"/>
          <p:cNvSpPr txBox="1">
            <a:spLocks/>
          </p:cNvSpPr>
          <p:nvPr/>
        </p:nvSpPr>
        <p:spPr>
          <a:xfrm>
            <a:off x="1981200" y="1898831"/>
            <a:ext cx="8255260" cy="4500499"/>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2800" dirty="0">
              <a:solidFill>
                <a:srgbClr val="FFFF00"/>
              </a:solidFill>
              <a:latin typeface="Arial" pitchFamily="34" charset="0"/>
              <a:cs typeface="Arial" pitchFamily="34" charset="0"/>
            </a:endParaRPr>
          </a:p>
          <a:p>
            <a:r>
              <a:rPr lang="en-AU" sz="2600" dirty="0">
                <a:solidFill>
                  <a:schemeClr val="bg1"/>
                </a:solidFill>
                <a:latin typeface="Arial" pitchFamily="34" charset="0"/>
                <a:cs typeface="Arial" pitchFamily="34" charset="0"/>
              </a:rPr>
              <a:t>Each student will receive an ‘Information for Students’ letter detailing when and where they should go to sit the assessment</a:t>
            </a:r>
          </a:p>
          <a:p>
            <a:endParaRPr lang="en-AU" sz="2000" dirty="0">
              <a:latin typeface="Arial" pitchFamily="34" charset="0"/>
              <a:cs typeface="Arial" pitchFamily="34" charset="0"/>
            </a:endParaRPr>
          </a:p>
        </p:txBody>
      </p:sp>
      <p:pic>
        <p:nvPicPr>
          <p:cNvPr id="2" name="Picture 1"/>
          <p:cNvPicPr>
            <a:picLocks noChangeAspect="1"/>
          </p:cNvPicPr>
          <p:nvPr/>
        </p:nvPicPr>
        <p:blipFill>
          <a:blip r:embed="rId3"/>
          <a:stretch>
            <a:fillRect/>
          </a:stretch>
        </p:blipFill>
        <p:spPr>
          <a:xfrm>
            <a:off x="2225570" y="4419110"/>
            <a:ext cx="7740860" cy="1721844"/>
          </a:xfrm>
          <a:prstGeom prst="rect">
            <a:avLst/>
          </a:prstGeom>
        </p:spPr>
      </p:pic>
    </p:spTree>
    <p:extLst>
      <p:ext uri="{BB962C8B-B14F-4D97-AF65-F5344CB8AC3E}">
        <p14:creationId xmlns:p14="http://schemas.microsoft.com/office/powerpoint/2010/main" val="36590237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3657"/>
            <a:ext cx="8229600" cy="1350149"/>
          </a:xfrm>
        </p:spPr>
        <p:style>
          <a:lnRef idx="0">
            <a:schemeClr val="accent1"/>
          </a:lnRef>
          <a:fillRef idx="3">
            <a:schemeClr val="accent1"/>
          </a:fillRef>
          <a:effectRef idx="3">
            <a:schemeClr val="accent1"/>
          </a:effectRef>
          <a:fontRef idx="minor">
            <a:schemeClr val="lt1"/>
          </a:fontRef>
        </p:style>
        <p:txBody>
          <a:bodyPr>
            <a:normAutofit/>
          </a:bodyPr>
          <a:lstStyle/>
          <a:p>
            <a:pPr algn="ctr"/>
            <a:r>
              <a:rPr lang="en-AU" sz="3900" b="1" dirty="0">
                <a:solidFill>
                  <a:srgbClr val="FFFF00"/>
                </a:solidFill>
                <a:latin typeface="Arial" pitchFamily="34" charset="0"/>
                <a:cs typeface="Arial" pitchFamily="34" charset="0"/>
              </a:rPr>
              <a:t>What happens if the minimum requirements are not met?</a:t>
            </a:r>
          </a:p>
          <a:p>
            <a:pPr algn="ctr"/>
            <a:endParaRPr lang="en-AU" sz="12800" dirty="0">
              <a:solidFill>
                <a:srgbClr val="FFFF00"/>
              </a:solidFill>
              <a:latin typeface="Arial" pitchFamily="34" charset="0"/>
              <a:cs typeface="Arial" pitchFamily="34" charset="0"/>
            </a:endParaRPr>
          </a:p>
          <a:p>
            <a:endParaRPr lang="en-AU" sz="8000" dirty="0">
              <a:latin typeface="Arial" pitchFamily="34" charset="0"/>
              <a:cs typeface="Arial" pitchFamily="34" charset="0"/>
            </a:endParaRPr>
          </a:p>
          <a:p>
            <a:endParaRPr lang="en-AU" sz="18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4" name="Content Placeholder 2"/>
          <p:cNvSpPr txBox="1">
            <a:spLocks/>
          </p:cNvSpPr>
          <p:nvPr/>
        </p:nvSpPr>
        <p:spPr>
          <a:xfrm>
            <a:off x="1981200" y="2123855"/>
            <a:ext cx="8255260" cy="427547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2600" dirty="0">
              <a:solidFill>
                <a:srgbClr val="FFFF00"/>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It is expected that some students will not meet the minimum standard of some or all of the OLNA on their first or even subsequent attempts. </a:t>
            </a:r>
          </a:p>
          <a:p>
            <a:pPr marL="0" indent="0">
              <a:buNone/>
            </a:pPr>
            <a:endParaRPr lang="en-AU" sz="2600" dirty="0">
              <a:solidFill>
                <a:schemeClr val="bg1"/>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Students can attempt the OLNA a total of six times.</a:t>
            </a:r>
          </a:p>
          <a:p>
            <a:pPr marL="0" indent="0">
              <a:buNone/>
            </a:pPr>
            <a:endParaRPr lang="en-AU" sz="2600" dirty="0">
              <a:solidFill>
                <a:schemeClr val="bg1"/>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OLNA testing is scheduled to occur every March and September.</a:t>
            </a:r>
            <a:endParaRPr lang="en-AU" sz="2800" dirty="0">
              <a:latin typeface="Arial" pitchFamily="34" charset="0"/>
              <a:cs typeface="Arial" pitchFamily="34" charset="0"/>
            </a:endParaRPr>
          </a:p>
          <a:p>
            <a:pPr marL="0" indent="0">
              <a:buNone/>
            </a:pPr>
            <a:endParaRPr lang="en-AU" sz="2000" dirty="0">
              <a:latin typeface="Arial" pitchFamily="34" charset="0"/>
              <a:cs typeface="Arial" pitchFamily="34" charset="0"/>
            </a:endParaRPr>
          </a:p>
        </p:txBody>
      </p:sp>
    </p:spTree>
    <p:extLst>
      <p:ext uri="{BB962C8B-B14F-4D97-AF65-F5344CB8AC3E}">
        <p14:creationId xmlns:p14="http://schemas.microsoft.com/office/powerpoint/2010/main" val="6295133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3657"/>
            <a:ext cx="8229600" cy="1350149"/>
          </a:xfrm>
        </p:spPr>
        <p:style>
          <a:lnRef idx="0">
            <a:schemeClr val="accent1"/>
          </a:lnRef>
          <a:fillRef idx="3">
            <a:schemeClr val="accent1"/>
          </a:fillRef>
          <a:effectRef idx="3">
            <a:schemeClr val="accent1"/>
          </a:effectRef>
          <a:fontRef idx="minor">
            <a:schemeClr val="lt1"/>
          </a:fontRef>
        </p:style>
        <p:txBody>
          <a:bodyPr>
            <a:normAutofit/>
          </a:bodyPr>
          <a:lstStyle/>
          <a:p>
            <a:pPr algn="ctr"/>
            <a:r>
              <a:rPr lang="en-AU" sz="3600" b="1" dirty="0">
                <a:solidFill>
                  <a:srgbClr val="FFFF00"/>
                </a:solidFill>
                <a:latin typeface="Arial" pitchFamily="34" charset="0"/>
                <a:cs typeface="Arial" pitchFamily="34" charset="0"/>
              </a:rPr>
              <a:t>What happens if the minimum requirements are not met?</a:t>
            </a:r>
          </a:p>
          <a:p>
            <a:pPr algn="ctr"/>
            <a:endParaRPr lang="en-AU" sz="12800" dirty="0">
              <a:solidFill>
                <a:srgbClr val="FFFF00"/>
              </a:solidFill>
              <a:latin typeface="Arial" pitchFamily="34" charset="0"/>
              <a:cs typeface="Arial" pitchFamily="34" charset="0"/>
            </a:endParaRPr>
          </a:p>
          <a:p>
            <a:endParaRPr lang="en-AU" sz="8000" dirty="0">
              <a:latin typeface="Arial" pitchFamily="34" charset="0"/>
              <a:cs typeface="Arial" pitchFamily="34" charset="0"/>
            </a:endParaRPr>
          </a:p>
          <a:p>
            <a:endParaRPr lang="en-AU" sz="18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4" name="Content Placeholder 2"/>
          <p:cNvSpPr txBox="1">
            <a:spLocks/>
          </p:cNvSpPr>
          <p:nvPr/>
        </p:nvSpPr>
        <p:spPr>
          <a:xfrm>
            <a:off x="1981200" y="2123855"/>
            <a:ext cx="8255260" cy="427547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2600" dirty="0">
              <a:solidFill>
                <a:srgbClr val="FFFF00"/>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If a student fails to meet the minimum standard on the their third attempt, the student will be deemed ‘At Risk’</a:t>
            </a:r>
          </a:p>
          <a:p>
            <a:pPr marL="0" indent="0">
              <a:buNone/>
            </a:pPr>
            <a:endParaRPr lang="en-AU" sz="2600" dirty="0">
              <a:solidFill>
                <a:schemeClr val="bg1"/>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‘At risk’ students will be closely monitored and extra support will be provided within curriculum areas</a:t>
            </a:r>
          </a:p>
          <a:p>
            <a:pPr marL="0" indent="0">
              <a:buNone/>
            </a:pPr>
            <a:endParaRPr lang="en-AU" sz="2600" dirty="0">
              <a:solidFill>
                <a:schemeClr val="bg1"/>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Students can attempt their last OLNA even after the end of the normal school year for Year 12</a:t>
            </a:r>
          </a:p>
          <a:p>
            <a:pPr marL="0" indent="0">
              <a:buNone/>
            </a:pPr>
            <a:endParaRPr lang="en-AU" sz="2800" dirty="0">
              <a:latin typeface="Arial" pitchFamily="34" charset="0"/>
              <a:cs typeface="Arial" pitchFamily="34" charset="0"/>
            </a:endParaRPr>
          </a:p>
          <a:p>
            <a:pPr marL="0" indent="0">
              <a:buNone/>
            </a:pPr>
            <a:endParaRPr lang="en-AU" sz="2000" dirty="0">
              <a:latin typeface="Arial" pitchFamily="34" charset="0"/>
              <a:cs typeface="Arial" pitchFamily="34" charset="0"/>
            </a:endParaRPr>
          </a:p>
        </p:txBody>
      </p:sp>
    </p:spTree>
    <p:extLst>
      <p:ext uri="{BB962C8B-B14F-4D97-AF65-F5344CB8AC3E}">
        <p14:creationId xmlns:p14="http://schemas.microsoft.com/office/powerpoint/2010/main" val="8809584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3656"/>
            <a:ext cx="8229600" cy="1305144"/>
          </a:xfrm>
        </p:spPr>
        <p:style>
          <a:lnRef idx="0">
            <a:schemeClr val="accent1"/>
          </a:lnRef>
          <a:fillRef idx="3">
            <a:schemeClr val="accent1"/>
          </a:fillRef>
          <a:effectRef idx="3">
            <a:schemeClr val="accent1"/>
          </a:effectRef>
          <a:fontRef idx="minor">
            <a:schemeClr val="lt1"/>
          </a:fontRef>
        </p:style>
        <p:txBody>
          <a:bodyPr>
            <a:normAutofit fontScale="25000" lnSpcReduction="20000"/>
          </a:bodyPr>
          <a:lstStyle/>
          <a:p>
            <a:pPr algn="ctr">
              <a:lnSpc>
                <a:spcPct val="120000"/>
              </a:lnSpc>
            </a:pPr>
            <a:r>
              <a:rPr lang="en-AU" sz="14400" b="1" dirty="0">
                <a:solidFill>
                  <a:srgbClr val="FFFF00"/>
                </a:solidFill>
                <a:latin typeface="Arial" pitchFamily="34" charset="0"/>
                <a:cs typeface="Arial" pitchFamily="34" charset="0"/>
              </a:rPr>
              <a:t>Online Literacy and Numeracy  Assessment</a:t>
            </a:r>
          </a:p>
          <a:p>
            <a:endParaRPr lang="en-AU" sz="8000" dirty="0">
              <a:latin typeface="Arial" pitchFamily="34" charset="0"/>
              <a:cs typeface="Arial" pitchFamily="34" charset="0"/>
            </a:endParaRPr>
          </a:p>
          <a:p>
            <a:endParaRPr lang="en-AU" sz="18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4" name="Content Placeholder 2"/>
          <p:cNvSpPr txBox="1">
            <a:spLocks/>
          </p:cNvSpPr>
          <p:nvPr/>
        </p:nvSpPr>
        <p:spPr>
          <a:xfrm>
            <a:off x="1981200" y="2033845"/>
            <a:ext cx="8255260" cy="436548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buNone/>
            </a:pPr>
            <a:endParaRPr lang="en-AU" sz="1800" dirty="0">
              <a:solidFill>
                <a:srgbClr val="FFFF00"/>
              </a:solidFill>
              <a:latin typeface="Arial" pitchFamily="34" charset="0"/>
              <a:cs typeface="Arial" pitchFamily="34" charset="0"/>
            </a:endParaRPr>
          </a:p>
          <a:p>
            <a:pPr marL="0" indent="0">
              <a:buNone/>
            </a:pPr>
            <a:endParaRPr lang="en-AU" sz="1800" dirty="0">
              <a:solidFill>
                <a:srgbClr val="FFFF00"/>
              </a:solidFill>
              <a:latin typeface="Arial" pitchFamily="34" charset="0"/>
              <a:cs typeface="Arial" pitchFamily="34" charset="0"/>
            </a:endParaRPr>
          </a:p>
          <a:p>
            <a:pPr marL="0" indent="0">
              <a:buNone/>
            </a:pPr>
            <a:endParaRPr lang="en-AU" sz="1800" dirty="0">
              <a:solidFill>
                <a:srgbClr val="FFFF00"/>
              </a:solidFill>
              <a:latin typeface="Arial" pitchFamily="34" charset="0"/>
              <a:cs typeface="Arial" pitchFamily="34" charset="0"/>
            </a:endParaRPr>
          </a:p>
          <a:p>
            <a:pPr marL="0" indent="0">
              <a:buNone/>
            </a:pPr>
            <a:endParaRPr lang="en-AU" sz="1800" dirty="0">
              <a:solidFill>
                <a:srgbClr val="FFFF00"/>
              </a:solidFill>
              <a:latin typeface="Arial" pitchFamily="34" charset="0"/>
              <a:cs typeface="Arial" pitchFamily="34" charset="0"/>
            </a:endParaRPr>
          </a:p>
          <a:p>
            <a:pPr marL="0" indent="0">
              <a:buNone/>
            </a:pPr>
            <a:endParaRPr lang="en-AU" sz="1800" dirty="0">
              <a:solidFill>
                <a:srgbClr val="FFFF00"/>
              </a:solidFill>
              <a:latin typeface="Arial" pitchFamily="34" charset="0"/>
              <a:cs typeface="Arial" pitchFamily="34" charset="0"/>
            </a:endParaRPr>
          </a:p>
          <a:p>
            <a:pPr marL="0" indent="0" algn="ctr">
              <a:buNone/>
            </a:pPr>
            <a:r>
              <a:rPr lang="en-AU" sz="2800" dirty="0">
                <a:solidFill>
                  <a:schemeClr val="bg1"/>
                </a:solidFill>
                <a:latin typeface="Arial" pitchFamily="34" charset="0"/>
                <a:cs typeface="Arial" pitchFamily="34" charset="0"/>
              </a:rPr>
              <a:t>Mark Downsborough – Dean of Administration</a:t>
            </a:r>
          </a:p>
          <a:p>
            <a:pPr marL="0" indent="0" algn="ctr">
              <a:buNone/>
            </a:pPr>
            <a:r>
              <a:rPr lang="en-AU" sz="2800" dirty="0">
                <a:solidFill>
                  <a:schemeClr val="bg1"/>
                </a:solidFill>
                <a:latin typeface="Arial" pitchFamily="34" charset="0"/>
                <a:cs typeface="Arial" pitchFamily="34" charset="0"/>
              </a:rPr>
              <a:t>Mark.Downsborough@ljbc.wa.edu.au</a:t>
            </a:r>
          </a:p>
          <a:p>
            <a:pPr marL="0" indent="0" algn="ctr">
              <a:buNone/>
            </a:pPr>
            <a:endParaRPr lang="en-AU" sz="2800"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3082034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62345" y="323655"/>
            <a:ext cx="8229600" cy="1755195"/>
          </a:xfrm>
        </p:spPr>
        <p:style>
          <a:lnRef idx="0">
            <a:schemeClr val="accent1"/>
          </a:lnRef>
          <a:fillRef idx="3">
            <a:schemeClr val="accent1"/>
          </a:fillRef>
          <a:effectRef idx="3">
            <a:schemeClr val="accent1"/>
          </a:effectRef>
          <a:fontRef idx="minor">
            <a:schemeClr val="lt1"/>
          </a:fontRef>
        </p:style>
        <p:txBody>
          <a:bodyPr anchor="ctr">
            <a:normAutofit fontScale="25000" lnSpcReduction="20000"/>
          </a:bodyPr>
          <a:lstStyle/>
          <a:p>
            <a:pPr algn="ctr">
              <a:spcBef>
                <a:spcPts val="0"/>
              </a:spcBef>
            </a:pPr>
            <a:r>
              <a:rPr lang="en-AU" sz="14400" b="1" dirty="0">
                <a:solidFill>
                  <a:srgbClr val="FFFF00"/>
                </a:solidFill>
                <a:latin typeface="Arial" pitchFamily="34" charset="0"/>
                <a:cs typeface="Arial" pitchFamily="34" charset="0"/>
              </a:rPr>
              <a:t>Background information</a:t>
            </a:r>
          </a:p>
          <a:p>
            <a:pPr algn="ctr"/>
            <a:r>
              <a:rPr lang="en-AU" sz="14400" b="1" dirty="0">
                <a:solidFill>
                  <a:srgbClr val="FFFF00"/>
                </a:solidFill>
                <a:latin typeface="Arial" pitchFamily="34" charset="0"/>
                <a:cs typeface="Arial" pitchFamily="34" charset="0"/>
              </a:rPr>
              <a:t>Online Literacy and Numeracy Assessment (OLNA)</a:t>
            </a:r>
            <a:endParaRPr lang="en-AU" sz="14400" i="1" dirty="0">
              <a:latin typeface="Arial" pitchFamily="34" charset="0"/>
              <a:cs typeface="Arial" pitchFamily="34" charset="0"/>
            </a:endParaRPr>
          </a:p>
        </p:txBody>
      </p:sp>
      <p:sp>
        <p:nvSpPr>
          <p:cNvPr id="4" name="Content Placeholder 2"/>
          <p:cNvSpPr txBox="1">
            <a:spLocks/>
          </p:cNvSpPr>
          <p:nvPr/>
        </p:nvSpPr>
        <p:spPr>
          <a:xfrm>
            <a:off x="1981200" y="2528900"/>
            <a:ext cx="8255260" cy="3870429"/>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AU" sz="2600" dirty="0">
              <a:solidFill>
                <a:schemeClr val="bg1"/>
              </a:solidFill>
              <a:latin typeface="Arial" pitchFamily="34" charset="0"/>
              <a:cs typeface="Arial" pitchFamily="34" charset="0"/>
            </a:endParaRPr>
          </a:p>
          <a:p>
            <a:r>
              <a:rPr lang="en-AU" sz="2800" dirty="0">
                <a:solidFill>
                  <a:schemeClr val="bg1"/>
                </a:solidFill>
                <a:latin typeface="Arial" pitchFamily="34" charset="0"/>
                <a:cs typeface="Arial" pitchFamily="34" charset="0"/>
              </a:rPr>
              <a:t>2013 - Feedback from employers and training providers about the low literacy and numeracy capabilities of some school leavers</a:t>
            </a:r>
          </a:p>
          <a:p>
            <a:endParaRPr lang="en-AU" sz="2800" dirty="0">
              <a:solidFill>
                <a:schemeClr val="bg1"/>
              </a:solidFill>
              <a:latin typeface="Arial" pitchFamily="34" charset="0"/>
              <a:cs typeface="Arial" pitchFamily="34" charset="0"/>
            </a:endParaRPr>
          </a:p>
          <a:p>
            <a:r>
              <a:rPr lang="en-AU" sz="2800" dirty="0">
                <a:solidFill>
                  <a:schemeClr val="bg1"/>
                </a:solidFill>
                <a:latin typeface="Arial" pitchFamily="34" charset="0"/>
                <a:cs typeface="Arial" pitchFamily="34" charset="0"/>
              </a:rPr>
              <a:t>2016 – minimum standard of literacy and numeracy required to achieve a Western Australian Certificate of Education (WACE)</a:t>
            </a:r>
          </a:p>
          <a:p>
            <a:pPr marL="0" indent="0">
              <a:buNone/>
            </a:pPr>
            <a:endParaRPr lang="en-AU" sz="2000" dirty="0">
              <a:latin typeface="Arial" pitchFamily="34" charset="0"/>
              <a:cs typeface="Arial" pitchFamily="34" charset="0"/>
            </a:endParaRPr>
          </a:p>
        </p:txBody>
      </p:sp>
    </p:spTree>
    <p:extLst>
      <p:ext uri="{BB962C8B-B14F-4D97-AF65-F5344CB8AC3E}">
        <p14:creationId xmlns:p14="http://schemas.microsoft.com/office/powerpoint/2010/main" val="2015395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p:cNvSpPr txBox="1">
            <a:spLocks/>
          </p:cNvSpPr>
          <p:nvPr/>
        </p:nvSpPr>
        <p:spPr>
          <a:xfrm>
            <a:off x="2006860" y="278650"/>
            <a:ext cx="8229600" cy="157517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fontScale="25000" lnSpcReduction="20000"/>
          </a:bodyPr>
          <a:lstStyle>
            <a:lvl1pPr marL="0" indent="0" algn="l" defTabSz="914400" rtl="0" eaLnBrk="1" latinLnBrk="0" hangingPunct="1">
              <a:spcBef>
                <a:spcPct val="20000"/>
              </a:spcBef>
              <a:buFont typeface="Arial" pitchFamily="34" charset="0"/>
              <a:buNone/>
              <a:defRPr sz="2800" kern="1200">
                <a:solidFill>
                  <a:schemeClr val="lt1"/>
                </a:solidFill>
                <a:latin typeface="+mn-lt"/>
                <a:ea typeface="+mn-ea"/>
                <a:cs typeface="+mn-cs"/>
              </a:defRPr>
            </a:lvl1pPr>
            <a:lvl2pPr marL="457200" indent="0" algn="l" defTabSz="914400" rtl="0" eaLnBrk="1" latinLnBrk="0" hangingPunct="1">
              <a:spcBef>
                <a:spcPct val="20000"/>
              </a:spcBef>
              <a:buFont typeface="Arial" pitchFamily="34" charset="0"/>
              <a:buNone/>
              <a:defRPr sz="2400" kern="1200">
                <a:solidFill>
                  <a:schemeClr val="lt1"/>
                </a:solidFill>
                <a:latin typeface="+mn-lt"/>
                <a:ea typeface="+mn-ea"/>
                <a:cs typeface="+mn-cs"/>
              </a:defRPr>
            </a:lvl2pPr>
            <a:lvl3pPr marL="9144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a:r>
              <a:rPr lang="en-AU" sz="14400" b="1" dirty="0">
                <a:solidFill>
                  <a:srgbClr val="FFFF00"/>
                </a:solidFill>
                <a:latin typeface="Arial" pitchFamily="34" charset="0"/>
                <a:cs typeface="Arial" pitchFamily="34" charset="0"/>
              </a:rPr>
              <a:t>Background information</a:t>
            </a:r>
          </a:p>
          <a:p>
            <a:pPr algn="ctr"/>
            <a:r>
              <a:rPr lang="en-AU" sz="14400" b="1" dirty="0">
                <a:solidFill>
                  <a:srgbClr val="FFFF00"/>
                </a:solidFill>
                <a:latin typeface="Arial" pitchFamily="34" charset="0"/>
                <a:cs typeface="Arial" pitchFamily="34" charset="0"/>
              </a:rPr>
              <a:t>Online Literacy and Numeracy Assessment (OLNA)</a:t>
            </a:r>
            <a:endParaRPr lang="en-AU" sz="14400" i="1" dirty="0">
              <a:latin typeface="Arial" pitchFamily="34" charset="0"/>
              <a:cs typeface="Arial" pitchFamily="34" charset="0"/>
            </a:endParaRPr>
          </a:p>
        </p:txBody>
      </p:sp>
      <p:sp>
        <p:nvSpPr>
          <p:cNvPr id="4" name="Content Placeholder 2"/>
          <p:cNvSpPr txBox="1">
            <a:spLocks/>
          </p:cNvSpPr>
          <p:nvPr/>
        </p:nvSpPr>
        <p:spPr>
          <a:xfrm>
            <a:off x="1981200" y="2258871"/>
            <a:ext cx="8255260" cy="4140459"/>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endParaRPr lang="en-AU" sz="2600" dirty="0">
              <a:solidFill>
                <a:schemeClr val="bg1"/>
              </a:solidFill>
              <a:latin typeface="Arial" pitchFamily="34" charset="0"/>
              <a:cs typeface="Arial" pitchFamily="34" charset="0"/>
            </a:endParaRPr>
          </a:p>
          <a:p>
            <a:r>
              <a:rPr lang="en-AU" sz="2800" dirty="0">
                <a:solidFill>
                  <a:schemeClr val="bg1"/>
                </a:solidFill>
                <a:latin typeface="Arial" pitchFamily="34" charset="0"/>
                <a:cs typeface="Arial" pitchFamily="34" charset="0"/>
              </a:rPr>
              <a:t>OLNA has been designed to measure skills identified with </a:t>
            </a:r>
            <a:r>
              <a:rPr lang="en-AU" sz="2800" dirty="0" smtClean="0">
                <a:solidFill>
                  <a:schemeClr val="bg1"/>
                </a:solidFill>
                <a:latin typeface="Arial" pitchFamily="34" charset="0"/>
                <a:cs typeface="Arial" pitchFamily="34" charset="0"/>
              </a:rPr>
              <a:t>those being necessary </a:t>
            </a:r>
            <a:r>
              <a:rPr lang="en-AU" sz="2800" dirty="0">
                <a:solidFill>
                  <a:schemeClr val="bg1"/>
                </a:solidFill>
                <a:latin typeface="Arial" pitchFamily="34" charset="0"/>
                <a:cs typeface="Arial" pitchFamily="34" charset="0"/>
              </a:rPr>
              <a:t>after a student leaves school</a:t>
            </a:r>
          </a:p>
          <a:p>
            <a:endParaRPr lang="en-AU" sz="2800" dirty="0">
              <a:solidFill>
                <a:schemeClr val="bg1"/>
              </a:solidFill>
              <a:latin typeface="Arial" pitchFamily="34" charset="0"/>
              <a:cs typeface="Arial" pitchFamily="34" charset="0"/>
            </a:endParaRPr>
          </a:p>
          <a:p>
            <a:r>
              <a:rPr lang="en-AU" sz="2800" dirty="0">
                <a:solidFill>
                  <a:schemeClr val="bg1"/>
                </a:solidFill>
                <a:latin typeface="Arial" pitchFamily="34" charset="0"/>
                <a:cs typeface="Arial" pitchFamily="34" charset="0"/>
              </a:rPr>
              <a:t>Current Year </a:t>
            </a:r>
            <a:r>
              <a:rPr lang="en-AU" sz="2800" dirty="0" smtClean="0">
                <a:solidFill>
                  <a:schemeClr val="bg1"/>
                </a:solidFill>
                <a:latin typeface="Arial" pitchFamily="34" charset="0"/>
                <a:cs typeface="Arial" pitchFamily="34" charset="0"/>
              </a:rPr>
              <a:t>12 </a:t>
            </a:r>
            <a:r>
              <a:rPr lang="en-AU" sz="2800" dirty="0">
                <a:solidFill>
                  <a:schemeClr val="bg1"/>
                </a:solidFill>
                <a:latin typeface="Arial" pitchFamily="34" charset="0"/>
                <a:cs typeface="Arial" pitchFamily="34" charset="0"/>
              </a:rPr>
              <a:t>students will be the first to be required to meet this new minimum standard</a:t>
            </a:r>
          </a:p>
          <a:p>
            <a:endParaRPr lang="en-AU" sz="2800" dirty="0">
              <a:solidFill>
                <a:srgbClr val="FFFF00"/>
              </a:solidFill>
              <a:latin typeface="Arial" pitchFamily="34" charset="0"/>
              <a:cs typeface="Arial" pitchFamily="34" charset="0"/>
            </a:endParaRPr>
          </a:p>
          <a:p>
            <a:pPr marL="0" indent="0">
              <a:buNone/>
            </a:pPr>
            <a:endParaRPr lang="en-AU" sz="2800" dirty="0">
              <a:latin typeface="Arial" pitchFamily="34" charset="0"/>
              <a:cs typeface="Arial" pitchFamily="34" charset="0"/>
            </a:endParaRPr>
          </a:p>
          <a:p>
            <a:pPr marL="0" indent="0">
              <a:buNone/>
            </a:pPr>
            <a:endParaRPr lang="en-AU" sz="2000" dirty="0">
              <a:latin typeface="Arial" pitchFamily="34" charset="0"/>
              <a:cs typeface="Arial" pitchFamily="34" charset="0"/>
            </a:endParaRPr>
          </a:p>
        </p:txBody>
      </p:sp>
    </p:spTree>
    <p:extLst>
      <p:ext uri="{BB962C8B-B14F-4D97-AF65-F5344CB8AC3E}">
        <p14:creationId xmlns:p14="http://schemas.microsoft.com/office/powerpoint/2010/main" val="4134249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278651"/>
            <a:ext cx="8229600" cy="1485165"/>
          </a:xfrm>
        </p:spPr>
        <p:style>
          <a:lnRef idx="0">
            <a:schemeClr val="accent1"/>
          </a:lnRef>
          <a:fillRef idx="3">
            <a:schemeClr val="accent1"/>
          </a:fillRef>
          <a:effectRef idx="3">
            <a:schemeClr val="accent1"/>
          </a:effectRef>
          <a:fontRef idx="minor">
            <a:schemeClr val="lt1"/>
          </a:fontRef>
        </p:style>
        <p:txBody>
          <a:bodyPr anchor="ctr">
            <a:normAutofit fontScale="40000" lnSpcReduction="20000"/>
          </a:bodyPr>
          <a:lstStyle/>
          <a:p>
            <a:pPr algn="ctr"/>
            <a:endParaRPr lang="en-AU" sz="4000" dirty="0">
              <a:solidFill>
                <a:srgbClr val="FFFF00"/>
              </a:solidFill>
              <a:latin typeface="Arial" pitchFamily="34" charset="0"/>
              <a:cs typeface="Arial" pitchFamily="34" charset="0"/>
            </a:endParaRPr>
          </a:p>
          <a:p>
            <a:pPr algn="ctr"/>
            <a:r>
              <a:rPr lang="en-AU" sz="9000" b="1" dirty="0">
                <a:solidFill>
                  <a:srgbClr val="FFFF00"/>
                </a:solidFill>
                <a:latin typeface="Arial" pitchFamily="34" charset="0"/>
                <a:cs typeface="Arial" pitchFamily="34" charset="0"/>
              </a:rPr>
              <a:t>Numeracy and Literacy requirement (OLNA)</a:t>
            </a:r>
            <a:endParaRPr lang="en-AU" sz="9000" i="1" dirty="0">
              <a:latin typeface="Arial" pitchFamily="34" charset="0"/>
              <a:cs typeface="Arial" pitchFamily="34" charset="0"/>
            </a:endParaRPr>
          </a:p>
        </p:txBody>
      </p:sp>
      <p:sp>
        <p:nvSpPr>
          <p:cNvPr id="4" name="Content Placeholder 2"/>
          <p:cNvSpPr txBox="1">
            <a:spLocks/>
          </p:cNvSpPr>
          <p:nvPr/>
        </p:nvSpPr>
        <p:spPr>
          <a:xfrm>
            <a:off x="1981200" y="2213865"/>
            <a:ext cx="8255260" cy="418546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2600" dirty="0">
              <a:solidFill>
                <a:srgbClr val="FFFF00"/>
              </a:solidFill>
              <a:latin typeface="Arial" pitchFamily="34" charset="0"/>
              <a:cs typeface="Arial" pitchFamily="34" charset="0"/>
            </a:endParaRPr>
          </a:p>
          <a:p>
            <a:pPr marL="0" indent="0">
              <a:buNone/>
            </a:pPr>
            <a:r>
              <a:rPr lang="en-AU" sz="2800" dirty="0">
                <a:solidFill>
                  <a:schemeClr val="bg1"/>
                </a:solidFill>
                <a:latin typeface="Arial" pitchFamily="34" charset="0"/>
                <a:cs typeface="Arial" pitchFamily="34" charset="0"/>
              </a:rPr>
              <a:t>Students can meet this requirement either by:</a:t>
            </a:r>
          </a:p>
          <a:p>
            <a:r>
              <a:rPr lang="en-AU" sz="2800" dirty="0">
                <a:solidFill>
                  <a:schemeClr val="bg1"/>
                </a:solidFill>
                <a:latin typeface="Arial" pitchFamily="34" charset="0"/>
                <a:cs typeface="Arial" pitchFamily="34" charset="0"/>
              </a:rPr>
              <a:t>demonstrating Band 8 or higher in their NAPLAN test in Year 9, (deemed to be ‘pre-qualified’)</a:t>
            </a:r>
          </a:p>
          <a:p>
            <a:pPr marL="400050" lvl="1" indent="0">
              <a:buNone/>
            </a:pPr>
            <a:r>
              <a:rPr lang="en-AU" dirty="0">
                <a:solidFill>
                  <a:schemeClr val="bg1"/>
                </a:solidFill>
                <a:latin typeface="Arial" pitchFamily="34" charset="0"/>
                <a:cs typeface="Arial" pitchFamily="34" charset="0"/>
              </a:rPr>
              <a:t>or</a:t>
            </a:r>
          </a:p>
          <a:p>
            <a:r>
              <a:rPr lang="en-AU" sz="2800" dirty="0">
                <a:solidFill>
                  <a:schemeClr val="bg1"/>
                </a:solidFill>
                <a:latin typeface="Arial" pitchFamily="34" charset="0"/>
                <a:cs typeface="Arial" pitchFamily="34" charset="0"/>
              </a:rPr>
              <a:t>by achieving the minimum standard required in the Online Numeracy and Literacy Assessments</a:t>
            </a:r>
          </a:p>
          <a:p>
            <a:pPr marL="0" indent="0">
              <a:buNone/>
            </a:pPr>
            <a:endParaRPr lang="en-AU" sz="2800" dirty="0">
              <a:solidFill>
                <a:srgbClr val="FFFF00"/>
              </a:solidFill>
              <a:latin typeface="Arial" pitchFamily="34" charset="0"/>
              <a:cs typeface="Arial" pitchFamily="34" charset="0"/>
            </a:endParaRPr>
          </a:p>
          <a:p>
            <a:endParaRPr lang="en-AU" sz="2600" dirty="0">
              <a:solidFill>
                <a:srgbClr val="FFFF00"/>
              </a:solidFill>
              <a:latin typeface="Arial" pitchFamily="34" charset="0"/>
              <a:cs typeface="Arial" pitchFamily="34" charset="0"/>
            </a:endParaRPr>
          </a:p>
        </p:txBody>
      </p:sp>
    </p:spTree>
    <p:extLst>
      <p:ext uri="{BB962C8B-B14F-4D97-AF65-F5344CB8AC3E}">
        <p14:creationId xmlns:p14="http://schemas.microsoft.com/office/powerpoint/2010/main" val="22181939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981200" y="323656"/>
            <a:ext cx="8229600" cy="1395154"/>
          </a:xfrm>
        </p:spPr>
        <p:style>
          <a:lnRef idx="0">
            <a:schemeClr val="accent1"/>
          </a:lnRef>
          <a:fillRef idx="3">
            <a:schemeClr val="accent1"/>
          </a:fillRef>
          <a:effectRef idx="3">
            <a:schemeClr val="accent1"/>
          </a:effectRef>
          <a:fontRef idx="minor">
            <a:schemeClr val="lt1"/>
          </a:fontRef>
        </p:style>
        <p:txBody>
          <a:bodyPr anchor="ctr">
            <a:normAutofit/>
          </a:bodyPr>
          <a:lstStyle/>
          <a:p>
            <a:pPr algn="ctr">
              <a:lnSpc>
                <a:spcPct val="120000"/>
              </a:lnSpc>
            </a:pPr>
            <a:r>
              <a:rPr lang="en-AU" sz="3900" b="1" dirty="0">
                <a:solidFill>
                  <a:srgbClr val="FFFF00"/>
                </a:solidFill>
                <a:latin typeface="Arial" pitchFamily="34" charset="0"/>
                <a:cs typeface="Arial" pitchFamily="34" charset="0"/>
              </a:rPr>
              <a:t>OLNA Assessments Details</a:t>
            </a:r>
            <a:endParaRPr lang="en-AU" sz="1400" i="1" dirty="0">
              <a:latin typeface="Arial" pitchFamily="34" charset="0"/>
              <a:cs typeface="Arial" pitchFamily="34" charset="0"/>
            </a:endParaRPr>
          </a:p>
        </p:txBody>
      </p:sp>
      <p:sp>
        <p:nvSpPr>
          <p:cNvPr id="4" name="Content Placeholder 2"/>
          <p:cNvSpPr txBox="1">
            <a:spLocks/>
          </p:cNvSpPr>
          <p:nvPr/>
        </p:nvSpPr>
        <p:spPr>
          <a:xfrm>
            <a:off x="1981200" y="2168861"/>
            <a:ext cx="8255260" cy="4230469"/>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1800" dirty="0">
              <a:solidFill>
                <a:srgbClr val="FFFF00"/>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The OLNA is comprised of three different assessments</a:t>
            </a:r>
          </a:p>
          <a:p>
            <a:pPr marL="400050" lvl="1" indent="0">
              <a:buNone/>
            </a:pPr>
            <a:r>
              <a:rPr lang="en-AU" sz="2600" dirty="0">
                <a:solidFill>
                  <a:schemeClr val="bg1"/>
                </a:solidFill>
                <a:latin typeface="Arial" pitchFamily="34" charset="0"/>
                <a:cs typeface="Arial" pitchFamily="34" charset="0"/>
              </a:rPr>
              <a:t>Literacy – Reading</a:t>
            </a:r>
          </a:p>
          <a:p>
            <a:pPr marL="400050" lvl="1" indent="0">
              <a:buNone/>
            </a:pPr>
            <a:r>
              <a:rPr lang="en-AU" sz="2600" dirty="0">
                <a:solidFill>
                  <a:schemeClr val="bg1"/>
                </a:solidFill>
                <a:latin typeface="Arial" pitchFamily="34" charset="0"/>
                <a:cs typeface="Arial" pitchFamily="34" charset="0"/>
              </a:rPr>
              <a:t>Literacy – Writing</a:t>
            </a:r>
          </a:p>
          <a:p>
            <a:pPr marL="400050" lvl="1" indent="0">
              <a:buNone/>
            </a:pPr>
            <a:r>
              <a:rPr lang="en-AU" sz="2600" dirty="0">
                <a:solidFill>
                  <a:schemeClr val="bg1"/>
                </a:solidFill>
                <a:latin typeface="Arial" pitchFamily="34" charset="0"/>
                <a:cs typeface="Arial" pitchFamily="34" charset="0"/>
              </a:rPr>
              <a:t>Numeracy</a:t>
            </a:r>
          </a:p>
          <a:p>
            <a:endParaRPr lang="en-AU" sz="2600" dirty="0">
              <a:solidFill>
                <a:schemeClr val="bg1"/>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Students will be given login and password details as they enter the assessment room</a:t>
            </a:r>
          </a:p>
        </p:txBody>
      </p:sp>
    </p:spTree>
    <p:extLst>
      <p:ext uri="{BB962C8B-B14F-4D97-AF65-F5344CB8AC3E}">
        <p14:creationId xmlns:p14="http://schemas.microsoft.com/office/powerpoint/2010/main" val="1730308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p:cNvSpPr txBox="1">
            <a:spLocks/>
          </p:cNvSpPr>
          <p:nvPr/>
        </p:nvSpPr>
        <p:spPr>
          <a:xfrm>
            <a:off x="1981200" y="161797"/>
            <a:ext cx="8229600" cy="1395154"/>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marL="0" indent="0" algn="l" defTabSz="914400" rtl="0" eaLnBrk="1" latinLnBrk="0" hangingPunct="1">
              <a:spcBef>
                <a:spcPct val="20000"/>
              </a:spcBef>
              <a:buFont typeface="Arial" pitchFamily="34" charset="0"/>
              <a:buNone/>
              <a:defRPr sz="2800" kern="1200">
                <a:solidFill>
                  <a:schemeClr val="lt1"/>
                </a:solidFill>
                <a:latin typeface="+mn-lt"/>
                <a:ea typeface="+mn-ea"/>
                <a:cs typeface="+mn-cs"/>
              </a:defRPr>
            </a:lvl1pPr>
            <a:lvl2pPr marL="457200" indent="0" algn="l" defTabSz="914400" rtl="0" eaLnBrk="1" latinLnBrk="0" hangingPunct="1">
              <a:spcBef>
                <a:spcPct val="20000"/>
              </a:spcBef>
              <a:buFont typeface="Arial" pitchFamily="34" charset="0"/>
              <a:buNone/>
              <a:defRPr sz="2400" kern="1200">
                <a:solidFill>
                  <a:schemeClr val="lt1"/>
                </a:solidFill>
                <a:latin typeface="+mn-lt"/>
                <a:ea typeface="+mn-ea"/>
                <a:cs typeface="+mn-cs"/>
              </a:defRPr>
            </a:lvl2pPr>
            <a:lvl3pPr marL="9144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a:lnSpc>
                <a:spcPct val="120000"/>
              </a:lnSpc>
            </a:pPr>
            <a:r>
              <a:rPr lang="en-AU" sz="3900" b="1" dirty="0">
                <a:solidFill>
                  <a:srgbClr val="FFFF00"/>
                </a:solidFill>
                <a:latin typeface="Arial" pitchFamily="34" charset="0"/>
                <a:cs typeface="Arial" pitchFamily="34" charset="0"/>
              </a:rPr>
              <a:t>OLNA Structure</a:t>
            </a:r>
            <a:endParaRPr lang="en-AU" sz="1400" i="1" dirty="0">
              <a:latin typeface="Arial" pitchFamily="34" charset="0"/>
              <a:cs typeface="Arial" pitchFamily="34" charset="0"/>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373788881"/>
              </p:ext>
            </p:extLst>
          </p:nvPr>
        </p:nvGraphicFramePr>
        <p:xfrm>
          <a:off x="1981201" y="1772816"/>
          <a:ext cx="8315607" cy="3564773"/>
        </p:xfrm>
        <a:graphic>
          <a:graphicData uri="http://schemas.openxmlformats.org/drawingml/2006/table">
            <a:tbl>
              <a:tblPr firstRow="1" bandRow="1">
                <a:tableStyleId>{5C22544A-7EE6-4342-B048-85BDC9FD1C3A}</a:tableStyleId>
              </a:tblPr>
              <a:tblGrid>
                <a:gridCol w="1992334">
                  <a:extLst>
                    <a:ext uri="{9D8B030D-6E8A-4147-A177-3AD203B41FA5}">
                      <a16:colId xmlns:a16="http://schemas.microsoft.com/office/drawing/2014/main" val="20000"/>
                    </a:ext>
                  </a:extLst>
                </a:gridCol>
                <a:gridCol w="1479061">
                  <a:extLst>
                    <a:ext uri="{9D8B030D-6E8A-4147-A177-3AD203B41FA5}">
                      <a16:colId xmlns:a16="http://schemas.microsoft.com/office/drawing/2014/main" val="20001"/>
                    </a:ext>
                  </a:extLst>
                </a:gridCol>
                <a:gridCol w="1756412">
                  <a:extLst>
                    <a:ext uri="{9D8B030D-6E8A-4147-A177-3AD203B41FA5}">
                      <a16:colId xmlns:a16="http://schemas.microsoft.com/office/drawing/2014/main" val="20002"/>
                    </a:ext>
                  </a:extLst>
                </a:gridCol>
                <a:gridCol w="3087800">
                  <a:extLst>
                    <a:ext uri="{9D8B030D-6E8A-4147-A177-3AD203B41FA5}">
                      <a16:colId xmlns:a16="http://schemas.microsoft.com/office/drawing/2014/main" val="20003"/>
                    </a:ext>
                  </a:extLst>
                </a:gridCol>
              </a:tblGrid>
              <a:tr h="971731">
                <a:tc>
                  <a:txBody>
                    <a:bodyPr/>
                    <a:lstStyle/>
                    <a:p>
                      <a:endParaRPr lang="en-AU" sz="2000" dirty="0">
                        <a:effectLst/>
                        <a:latin typeface="Calibri" panose="020F0502020204030204" pitchFamily="34" charset="0"/>
                      </a:endParaRPr>
                    </a:p>
                  </a:txBody>
                  <a:tcPr/>
                </a:tc>
                <a:tc>
                  <a:txBody>
                    <a:bodyPr/>
                    <a:lstStyle/>
                    <a:p>
                      <a:pPr algn="ctr">
                        <a:spcAft>
                          <a:spcPts val="0"/>
                        </a:spcAft>
                      </a:pPr>
                      <a:r>
                        <a:rPr lang="en-AU" sz="2000" kern="1200">
                          <a:effectLst/>
                        </a:rPr>
                        <a:t>Numeracy</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a:txBody>
                    <a:bodyPr/>
                    <a:lstStyle/>
                    <a:p>
                      <a:pPr algn="ctr">
                        <a:spcAft>
                          <a:spcPts val="0"/>
                        </a:spcAft>
                      </a:pPr>
                      <a:r>
                        <a:rPr lang="en-AU" sz="2000" kern="1200">
                          <a:effectLst/>
                        </a:rPr>
                        <a:t>Reading</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a:txBody>
                    <a:bodyPr/>
                    <a:lstStyle/>
                    <a:p>
                      <a:pPr algn="ctr">
                        <a:spcAft>
                          <a:spcPts val="0"/>
                        </a:spcAft>
                      </a:pPr>
                      <a:r>
                        <a:rPr lang="en-AU" sz="2000" kern="1200">
                          <a:effectLst/>
                        </a:rPr>
                        <a:t>Writing</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10000"/>
                  </a:ext>
                </a:extLst>
              </a:tr>
              <a:tr h="945325">
                <a:tc>
                  <a:txBody>
                    <a:bodyPr/>
                    <a:lstStyle/>
                    <a:p>
                      <a:pPr>
                        <a:spcAft>
                          <a:spcPts val="0"/>
                        </a:spcAft>
                      </a:pPr>
                      <a:r>
                        <a:rPr lang="en-AU" sz="2000" kern="1200">
                          <a:effectLst/>
                        </a:rPr>
                        <a:t>Number of Questions</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marT="36195" marB="36195"/>
                </a:tc>
                <a:tc gridSpan="2">
                  <a:txBody>
                    <a:bodyPr/>
                    <a:lstStyle/>
                    <a:p>
                      <a:pPr algn="ctr">
                        <a:spcAft>
                          <a:spcPts val="0"/>
                        </a:spcAft>
                      </a:pPr>
                      <a:r>
                        <a:rPr lang="en-AU" sz="2000" kern="1200" dirty="0" smtClean="0">
                          <a:effectLst/>
                        </a:rPr>
                        <a:t>45</a:t>
                      </a:r>
                      <a:endParaRPr lang="en-AU" sz="2000" dirty="0">
                        <a:effectLst/>
                        <a:latin typeface="Calibri" panose="020F0502020204030204" pitchFamily="34" charset="0"/>
                        <a:ea typeface="Times New Roman" panose="02020603050405020304" pitchFamily="18" charset="0"/>
                        <a:cs typeface="Arial" panose="020B0604020202020204" pitchFamily="34" charset="0"/>
                      </a:endParaRPr>
                    </a:p>
                  </a:txBody>
                  <a:tcPr marT="36195" marB="36195"/>
                </a:tc>
                <a:tc hMerge="1">
                  <a:txBody>
                    <a:bodyPr/>
                    <a:lstStyle/>
                    <a:p>
                      <a:endParaRPr lang="en-AU"/>
                    </a:p>
                  </a:txBody>
                  <a:tcPr/>
                </a:tc>
                <a:tc>
                  <a:txBody>
                    <a:bodyPr/>
                    <a:lstStyle/>
                    <a:p>
                      <a:pPr algn="ctr">
                        <a:spcAft>
                          <a:spcPts val="0"/>
                        </a:spcAft>
                      </a:pPr>
                      <a:r>
                        <a:rPr lang="en-AU" sz="2000" kern="1200">
                          <a:effectLst/>
                        </a:rPr>
                        <a:t>1 (600 word limit)</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marT="36195" marB="36195"/>
                </a:tc>
                <a:extLst>
                  <a:ext uri="{0D108BD9-81ED-4DB2-BD59-A6C34878D82A}">
                    <a16:rowId xmlns:a16="http://schemas.microsoft.com/office/drawing/2014/main" val="10001"/>
                  </a:ext>
                </a:extLst>
              </a:tr>
              <a:tr h="549239">
                <a:tc>
                  <a:txBody>
                    <a:bodyPr/>
                    <a:lstStyle/>
                    <a:p>
                      <a:pPr>
                        <a:spcAft>
                          <a:spcPts val="0"/>
                        </a:spcAft>
                      </a:pPr>
                      <a:r>
                        <a:rPr lang="en-AU" sz="2000" kern="1200">
                          <a:effectLst/>
                        </a:rPr>
                        <a:t>Question type</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gridSpan="2">
                  <a:txBody>
                    <a:bodyPr/>
                    <a:lstStyle/>
                    <a:p>
                      <a:pPr algn="ctr">
                        <a:spcAft>
                          <a:spcPts val="0"/>
                        </a:spcAft>
                      </a:pPr>
                      <a:r>
                        <a:rPr lang="en-AU" sz="2000" kern="1200">
                          <a:effectLst/>
                        </a:rPr>
                        <a:t>Multiple-choice</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hMerge="1">
                  <a:txBody>
                    <a:bodyPr/>
                    <a:lstStyle/>
                    <a:p>
                      <a:endParaRPr lang="en-AU"/>
                    </a:p>
                  </a:txBody>
                  <a:tcPr/>
                </a:tc>
                <a:tc>
                  <a:txBody>
                    <a:bodyPr/>
                    <a:lstStyle/>
                    <a:p>
                      <a:pPr algn="ctr">
                        <a:spcAft>
                          <a:spcPts val="0"/>
                        </a:spcAft>
                      </a:pPr>
                      <a:r>
                        <a:rPr lang="en-AU" sz="2000" kern="1200">
                          <a:effectLst/>
                        </a:rPr>
                        <a:t>Open-ended</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10002"/>
                  </a:ext>
                </a:extLst>
              </a:tr>
              <a:tr h="549239">
                <a:tc>
                  <a:txBody>
                    <a:bodyPr/>
                    <a:lstStyle/>
                    <a:p>
                      <a:pPr>
                        <a:spcAft>
                          <a:spcPts val="0"/>
                        </a:spcAft>
                      </a:pPr>
                      <a:r>
                        <a:rPr lang="en-AU" sz="2000" kern="1200">
                          <a:effectLst/>
                        </a:rPr>
                        <a:t>Mode</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gridSpan="2">
                  <a:txBody>
                    <a:bodyPr/>
                    <a:lstStyle/>
                    <a:p>
                      <a:pPr algn="ctr">
                        <a:spcAft>
                          <a:spcPts val="0"/>
                        </a:spcAft>
                      </a:pPr>
                      <a:r>
                        <a:rPr lang="en-AU" sz="2000" kern="1200">
                          <a:effectLst/>
                        </a:rPr>
                        <a:t>Online point and click</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hMerge="1">
                  <a:txBody>
                    <a:bodyPr/>
                    <a:lstStyle/>
                    <a:p>
                      <a:endParaRPr lang="en-AU"/>
                    </a:p>
                  </a:txBody>
                  <a:tcPr/>
                </a:tc>
                <a:tc>
                  <a:txBody>
                    <a:bodyPr/>
                    <a:lstStyle/>
                    <a:p>
                      <a:pPr algn="ctr">
                        <a:spcAft>
                          <a:spcPts val="0"/>
                        </a:spcAft>
                      </a:pPr>
                      <a:r>
                        <a:rPr lang="en-AU" sz="2000" kern="1200">
                          <a:effectLst/>
                        </a:rPr>
                        <a:t>Typed online</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10003"/>
                  </a:ext>
                </a:extLst>
              </a:tr>
              <a:tr h="549239">
                <a:tc>
                  <a:txBody>
                    <a:bodyPr/>
                    <a:lstStyle/>
                    <a:p>
                      <a:pPr>
                        <a:spcAft>
                          <a:spcPts val="0"/>
                        </a:spcAft>
                      </a:pPr>
                      <a:r>
                        <a:rPr lang="en-AU" sz="2000" kern="1200">
                          <a:effectLst/>
                        </a:rPr>
                        <a:t>Time</a:t>
                      </a:r>
                      <a:endParaRPr lang="en-AU" sz="2000">
                        <a:effectLst/>
                        <a:latin typeface="Calibri" panose="020F0502020204030204" pitchFamily="34" charset="0"/>
                        <a:ea typeface="Times New Roman" panose="02020603050405020304" pitchFamily="18" charset="0"/>
                        <a:cs typeface="Arial" panose="020B0604020202020204" pitchFamily="34" charset="0"/>
                      </a:endParaRPr>
                    </a:p>
                  </a:txBody>
                  <a:tcPr/>
                </a:tc>
                <a:tc gridSpan="2">
                  <a:txBody>
                    <a:bodyPr/>
                    <a:lstStyle/>
                    <a:p>
                      <a:pPr algn="ctr">
                        <a:spcAft>
                          <a:spcPts val="0"/>
                        </a:spcAft>
                      </a:pPr>
                      <a:r>
                        <a:rPr lang="en-AU" sz="2000" kern="1200" dirty="0" smtClean="0">
                          <a:effectLst/>
                        </a:rPr>
                        <a:t>50 minutes</a:t>
                      </a:r>
                      <a:endParaRPr lang="en-AU" sz="2000" dirty="0">
                        <a:effectLst/>
                        <a:latin typeface="Calibri" panose="020F0502020204030204" pitchFamily="34" charset="0"/>
                        <a:ea typeface="Times New Roman" panose="02020603050405020304" pitchFamily="18" charset="0"/>
                        <a:cs typeface="Arial" panose="020B0604020202020204" pitchFamily="34" charset="0"/>
                      </a:endParaRPr>
                    </a:p>
                  </a:txBody>
                  <a:tcPr/>
                </a:tc>
                <a:tc hMerge="1">
                  <a:txBody>
                    <a:bodyPr/>
                    <a:lstStyle/>
                    <a:p>
                      <a:endParaRPr lang="en-AU"/>
                    </a:p>
                  </a:txBody>
                  <a:tcPr/>
                </a:tc>
                <a:tc>
                  <a:txBody>
                    <a:bodyPr/>
                    <a:lstStyle/>
                    <a:p>
                      <a:pPr algn="ctr">
                        <a:spcAft>
                          <a:spcPts val="0"/>
                        </a:spcAft>
                      </a:pPr>
                      <a:r>
                        <a:rPr lang="en-AU" sz="2000" dirty="0" smtClean="0">
                          <a:effectLst/>
                          <a:latin typeface="Calibri" panose="020F0502020204030204" pitchFamily="34" charset="0"/>
                          <a:ea typeface="Times New Roman" panose="02020603050405020304" pitchFamily="18" charset="0"/>
                          <a:cs typeface="Arial" panose="020B0604020202020204" pitchFamily="34" charset="0"/>
                        </a:rPr>
                        <a:t>60 minutes</a:t>
                      </a:r>
                      <a:endParaRPr lang="en-AU" sz="2000" dirty="0">
                        <a:effectLst/>
                        <a:latin typeface="Calibri" panose="020F0502020204030204" pitchFamily="34" charset="0"/>
                        <a:ea typeface="Times New Roman" panose="02020603050405020304" pitchFamily="18" charset="0"/>
                        <a:cs typeface="Arial" panose="020B0604020202020204" pitchFamily="34" charset="0"/>
                      </a:endParaRPr>
                    </a:p>
                  </a:txBody>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0024238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4" name="Content Placeholder 2"/>
          <p:cNvSpPr txBox="1">
            <a:spLocks/>
          </p:cNvSpPr>
          <p:nvPr/>
        </p:nvSpPr>
        <p:spPr>
          <a:xfrm>
            <a:off x="1913693" y="274638"/>
            <a:ext cx="8322768" cy="1579187"/>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marL="0" indent="0" algn="l" defTabSz="914400" rtl="0" eaLnBrk="1" latinLnBrk="0" hangingPunct="1">
              <a:spcBef>
                <a:spcPct val="20000"/>
              </a:spcBef>
              <a:buFont typeface="Arial" pitchFamily="34" charset="0"/>
              <a:buNone/>
              <a:defRPr sz="2800" kern="1200">
                <a:solidFill>
                  <a:schemeClr val="lt1"/>
                </a:solidFill>
                <a:latin typeface="+mn-lt"/>
                <a:ea typeface="+mn-ea"/>
                <a:cs typeface="+mn-cs"/>
              </a:defRPr>
            </a:lvl1pPr>
            <a:lvl2pPr marL="457200" indent="0" algn="l" defTabSz="914400" rtl="0" eaLnBrk="1" latinLnBrk="0" hangingPunct="1">
              <a:spcBef>
                <a:spcPct val="20000"/>
              </a:spcBef>
              <a:buFont typeface="Arial" pitchFamily="34" charset="0"/>
              <a:buNone/>
              <a:defRPr sz="2400" kern="1200">
                <a:solidFill>
                  <a:schemeClr val="lt1"/>
                </a:solidFill>
                <a:latin typeface="+mn-lt"/>
                <a:ea typeface="+mn-ea"/>
                <a:cs typeface="+mn-cs"/>
              </a:defRPr>
            </a:lvl2pPr>
            <a:lvl3pPr marL="9144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a:lnSpc>
                <a:spcPct val="120000"/>
              </a:lnSpc>
            </a:pPr>
            <a:r>
              <a:rPr lang="en-AU" sz="3600" b="1" dirty="0" smtClean="0">
                <a:solidFill>
                  <a:srgbClr val="FFFF00"/>
                </a:solidFill>
                <a:latin typeface="Arial" pitchFamily="34" charset="0"/>
                <a:cs typeface="Arial" pitchFamily="34" charset="0"/>
              </a:rPr>
              <a:t>Practice &amp; Example OLNA</a:t>
            </a:r>
            <a:endParaRPr lang="en-AU" sz="36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6" name="Content Placeholder 2"/>
          <p:cNvSpPr txBox="1">
            <a:spLocks/>
          </p:cNvSpPr>
          <p:nvPr/>
        </p:nvSpPr>
        <p:spPr>
          <a:xfrm>
            <a:off x="1913693" y="2303875"/>
            <a:ext cx="8322768" cy="391543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1800" dirty="0">
              <a:solidFill>
                <a:srgbClr val="FFFF00"/>
              </a:solidFill>
              <a:latin typeface="Arial" pitchFamily="34" charset="0"/>
              <a:cs typeface="Arial" pitchFamily="34" charset="0"/>
            </a:endParaRPr>
          </a:p>
          <a:p>
            <a:pPr marL="0" indent="0">
              <a:buNone/>
            </a:pPr>
            <a:r>
              <a:rPr lang="en-AU" sz="2600" dirty="0">
                <a:solidFill>
                  <a:schemeClr val="bg1"/>
                </a:solidFill>
                <a:latin typeface="Arial" pitchFamily="34" charset="0"/>
                <a:cs typeface="Arial" pitchFamily="34" charset="0"/>
              </a:rPr>
              <a:t>Students will be given an opportunity in </a:t>
            </a:r>
            <a:r>
              <a:rPr lang="en-AU" sz="2600" dirty="0" smtClean="0">
                <a:solidFill>
                  <a:schemeClr val="bg1"/>
                </a:solidFill>
                <a:latin typeface="Arial" pitchFamily="34" charset="0"/>
                <a:cs typeface="Arial" pitchFamily="34" charset="0"/>
              </a:rPr>
              <a:t>class over the next week, if not already, to </a:t>
            </a:r>
            <a:r>
              <a:rPr lang="en-AU" sz="2600" dirty="0">
                <a:solidFill>
                  <a:schemeClr val="bg1"/>
                </a:solidFill>
                <a:latin typeface="Arial" pitchFamily="34" charset="0"/>
                <a:cs typeface="Arial" pitchFamily="34" charset="0"/>
              </a:rPr>
              <a:t>try a practice OLNA test during class time</a:t>
            </a:r>
            <a:r>
              <a:rPr lang="en-AU" sz="2600" dirty="0" smtClean="0">
                <a:solidFill>
                  <a:schemeClr val="bg1"/>
                </a:solidFill>
                <a:latin typeface="Arial" pitchFamily="34" charset="0"/>
                <a:cs typeface="Arial" pitchFamily="34" charset="0"/>
              </a:rPr>
              <a:t>.</a:t>
            </a:r>
          </a:p>
          <a:p>
            <a:pPr marL="0" indent="0">
              <a:buNone/>
            </a:pPr>
            <a:r>
              <a:rPr lang="en-AU" sz="2600" dirty="0" smtClean="0">
                <a:solidFill>
                  <a:schemeClr val="bg1"/>
                </a:solidFill>
                <a:latin typeface="Arial" pitchFamily="34" charset="0"/>
                <a:cs typeface="Arial" pitchFamily="34" charset="0"/>
              </a:rPr>
              <a:t>SCSA has broadened the scope of these practice tests this year to include a full example assessment of each of the components.</a:t>
            </a:r>
            <a:endParaRPr lang="en-AU" sz="2600" dirty="0">
              <a:solidFill>
                <a:schemeClr val="bg1"/>
              </a:solidFill>
              <a:latin typeface="Arial" pitchFamily="34" charset="0"/>
              <a:cs typeface="Arial" pitchFamily="34" charset="0"/>
            </a:endParaRPr>
          </a:p>
          <a:p>
            <a:pPr marL="0" indent="0">
              <a:buNone/>
            </a:pPr>
            <a:endParaRPr lang="en-AU" sz="2600" dirty="0">
              <a:solidFill>
                <a:schemeClr val="bg1"/>
              </a:solidFill>
              <a:latin typeface="Arial" pitchFamily="34" charset="0"/>
              <a:cs typeface="Arial" pitchFamily="34" charset="0"/>
            </a:endParaRPr>
          </a:p>
          <a:p>
            <a:pPr marL="0" indent="0">
              <a:buNone/>
            </a:pPr>
            <a:endParaRPr lang="en-AU" sz="2600" dirty="0">
              <a:latin typeface="Arial" pitchFamily="34" charset="0"/>
              <a:cs typeface="Arial" pitchFamily="34" charset="0"/>
            </a:endParaRPr>
          </a:p>
        </p:txBody>
      </p:sp>
    </p:spTree>
    <p:extLst>
      <p:ext uri="{BB962C8B-B14F-4D97-AF65-F5344CB8AC3E}">
        <p14:creationId xmlns:p14="http://schemas.microsoft.com/office/powerpoint/2010/main" val="736844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4" name="Content Placeholder 2"/>
          <p:cNvSpPr txBox="1">
            <a:spLocks/>
          </p:cNvSpPr>
          <p:nvPr/>
        </p:nvSpPr>
        <p:spPr>
          <a:xfrm>
            <a:off x="1913693" y="274638"/>
            <a:ext cx="8322768" cy="1579187"/>
          </a:xfrm>
          <a:prstGeom prst="rect">
            <a:avLst/>
          </a:prstGeom>
        </p:spPr>
        <p:style>
          <a:lnRef idx="0">
            <a:schemeClr val="accent1"/>
          </a:lnRef>
          <a:fillRef idx="3">
            <a:schemeClr val="accent1"/>
          </a:fillRef>
          <a:effectRef idx="3">
            <a:schemeClr val="accent1"/>
          </a:effectRef>
          <a:fontRef idx="minor">
            <a:schemeClr val="lt1"/>
          </a:fontRef>
        </p:style>
        <p:txBody>
          <a:bodyPr vert="horz" lIns="91440" tIns="45720" rIns="91440" bIns="45720" rtlCol="0" anchor="ctr">
            <a:normAutofit/>
          </a:bodyPr>
          <a:lstStyle>
            <a:lvl1pPr marL="0" indent="0" algn="l" defTabSz="914400" rtl="0" eaLnBrk="1" latinLnBrk="0" hangingPunct="1">
              <a:spcBef>
                <a:spcPct val="20000"/>
              </a:spcBef>
              <a:buFont typeface="Arial" pitchFamily="34" charset="0"/>
              <a:buNone/>
              <a:defRPr sz="2800" kern="1200">
                <a:solidFill>
                  <a:schemeClr val="lt1"/>
                </a:solidFill>
                <a:latin typeface="+mn-lt"/>
                <a:ea typeface="+mn-ea"/>
                <a:cs typeface="+mn-cs"/>
              </a:defRPr>
            </a:lvl1pPr>
            <a:lvl2pPr marL="457200" indent="0" algn="l" defTabSz="914400" rtl="0" eaLnBrk="1" latinLnBrk="0" hangingPunct="1">
              <a:spcBef>
                <a:spcPct val="20000"/>
              </a:spcBef>
              <a:buFont typeface="Arial" pitchFamily="34" charset="0"/>
              <a:buNone/>
              <a:defRPr sz="2400" kern="1200">
                <a:solidFill>
                  <a:schemeClr val="lt1"/>
                </a:solidFill>
                <a:latin typeface="+mn-lt"/>
                <a:ea typeface="+mn-ea"/>
                <a:cs typeface="+mn-cs"/>
              </a:defRPr>
            </a:lvl2pPr>
            <a:lvl3pPr marL="9144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3pPr>
            <a:lvl4pPr marL="13716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4pPr>
            <a:lvl5pPr marL="1828800" indent="0" algn="l" defTabSz="914400" rtl="0" eaLnBrk="1" latinLnBrk="0" hangingPunct="1">
              <a:spcBef>
                <a:spcPct val="20000"/>
              </a:spcBef>
              <a:buFont typeface="Arial" pitchFamily="34" charset="0"/>
              <a:buNone/>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algn="ctr">
              <a:lnSpc>
                <a:spcPct val="120000"/>
              </a:lnSpc>
            </a:pPr>
            <a:r>
              <a:rPr lang="en-AU" sz="3600" b="1" dirty="0" smtClean="0">
                <a:solidFill>
                  <a:srgbClr val="FFFF00"/>
                </a:solidFill>
                <a:latin typeface="Arial" pitchFamily="34" charset="0"/>
                <a:cs typeface="Arial" pitchFamily="34" charset="0"/>
              </a:rPr>
              <a:t>Practice &amp; Example OLNA</a:t>
            </a:r>
            <a:endParaRPr lang="en-AU" sz="3600" dirty="0">
              <a:latin typeface="Arial" pitchFamily="34" charset="0"/>
              <a:cs typeface="Arial" pitchFamily="34" charset="0"/>
            </a:endParaRPr>
          </a:p>
          <a:p>
            <a:endParaRPr lang="en-AU" sz="1400" i="1" dirty="0">
              <a:latin typeface="Arial" pitchFamily="34" charset="0"/>
              <a:cs typeface="Arial" pitchFamily="34" charset="0"/>
            </a:endParaRPr>
          </a:p>
        </p:txBody>
      </p:sp>
      <p:sp>
        <p:nvSpPr>
          <p:cNvPr id="6" name="Content Placeholder 2"/>
          <p:cNvSpPr txBox="1">
            <a:spLocks/>
          </p:cNvSpPr>
          <p:nvPr/>
        </p:nvSpPr>
        <p:spPr>
          <a:xfrm>
            <a:off x="1913693" y="2303875"/>
            <a:ext cx="8322768" cy="3915434"/>
          </a:xfrm>
          <a:prstGeom prst="rect">
            <a:avLst/>
          </a:prstGeom>
          <a:gradFill flip="none" rotWithShape="1">
            <a:gsLst>
              <a:gs pos="0">
                <a:schemeClr val="tx2">
                  <a:shade val="30000"/>
                  <a:satMod val="115000"/>
                </a:schemeClr>
              </a:gs>
              <a:gs pos="50000">
                <a:schemeClr val="tx2">
                  <a:shade val="67500"/>
                  <a:satMod val="115000"/>
                </a:schemeClr>
              </a:gs>
              <a:gs pos="100000">
                <a:schemeClr val="tx2">
                  <a:shade val="100000"/>
                  <a:satMod val="115000"/>
                </a:schemeClr>
              </a:gs>
            </a:gsLst>
            <a:lin ang="16200000" scaled="1"/>
            <a:tileRect/>
          </a:gradFill>
        </p:spPr>
        <p:style>
          <a:lnRef idx="0">
            <a:schemeClr val="accent1"/>
          </a:lnRef>
          <a:fillRef idx="3">
            <a:schemeClr val="accent1"/>
          </a:fillRef>
          <a:effectRef idx="3">
            <a:schemeClr val="accent1"/>
          </a:effectRef>
          <a:fontRef idx="minor">
            <a:schemeClr val="lt1"/>
          </a:fontRef>
        </p:style>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lt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lt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lt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lt1"/>
                </a:solidFill>
                <a:latin typeface="+mn-lt"/>
                <a:ea typeface="+mn-ea"/>
                <a:cs typeface="+mn-cs"/>
              </a:defRPr>
            </a:lvl9pPr>
          </a:lstStyle>
          <a:p>
            <a:pPr marL="0" indent="0" algn="ctr">
              <a:buNone/>
            </a:pPr>
            <a:endParaRPr lang="en-AU" sz="1800" dirty="0">
              <a:solidFill>
                <a:srgbClr val="FFFF00"/>
              </a:solidFill>
              <a:latin typeface="Arial" pitchFamily="34" charset="0"/>
              <a:cs typeface="Arial" pitchFamily="34" charset="0"/>
            </a:endParaRPr>
          </a:p>
          <a:p>
            <a:pPr marL="0" indent="0">
              <a:buNone/>
            </a:pPr>
            <a:r>
              <a:rPr lang="en-AU" sz="2600" dirty="0" smtClean="0">
                <a:solidFill>
                  <a:schemeClr val="bg1"/>
                </a:solidFill>
                <a:latin typeface="Arial" pitchFamily="34" charset="0"/>
                <a:cs typeface="Arial" pitchFamily="34" charset="0"/>
              </a:rPr>
              <a:t>Students can access these at home, details will be on their OLNA information sheets.</a:t>
            </a:r>
          </a:p>
          <a:p>
            <a:pPr marL="0" indent="0">
              <a:buNone/>
            </a:pPr>
            <a:endParaRPr lang="en-AU" sz="2600" dirty="0" smtClean="0">
              <a:solidFill>
                <a:schemeClr val="bg1"/>
              </a:solidFill>
              <a:latin typeface="Arial" pitchFamily="34" charset="0"/>
              <a:cs typeface="Arial" pitchFamily="34" charset="0"/>
            </a:endParaRPr>
          </a:p>
          <a:p>
            <a:pPr marL="0" indent="0" algn="ctr">
              <a:buNone/>
            </a:pPr>
            <a:r>
              <a:rPr lang="en-AU" sz="2600" dirty="0" smtClean="0">
                <a:solidFill>
                  <a:schemeClr val="bg1"/>
                </a:solidFill>
                <a:latin typeface="Arial" pitchFamily="34" charset="0"/>
                <a:cs typeface="Arial" pitchFamily="34" charset="0"/>
                <a:hlinkClick r:id="rId2"/>
              </a:rPr>
              <a:t>www.assess.scsa.wa.edu.au</a:t>
            </a:r>
            <a:endParaRPr lang="en-AU" sz="2600" dirty="0" smtClean="0">
              <a:solidFill>
                <a:schemeClr val="bg1"/>
              </a:solidFill>
              <a:latin typeface="Arial" pitchFamily="34" charset="0"/>
              <a:cs typeface="Arial" pitchFamily="34" charset="0"/>
            </a:endParaRPr>
          </a:p>
          <a:p>
            <a:pPr marL="0" indent="0" algn="ctr">
              <a:buNone/>
            </a:pPr>
            <a:r>
              <a:rPr lang="en-AU" sz="2600" dirty="0" smtClean="0">
                <a:solidFill>
                  <a:schemeClr val="bg1"/>
                </a:solidFill>
                <a:latin typeface="Arial" pitchFamily="34" charset="0"/>
                <a:cs typeface="Arial" pitchFamily="34" charset="0"/>
              </a:rPr>
              <a:t>Login : 1366</a:t>
            </a:r>
          </a:p>
          <a:p>
            <a:pPr marL="0" indent="0" algn="ctr">
              <a:buNone/>
            </a:pPr>
            <a:r>
              <a:rPr lang="en-AU" sz="2600" dirty="0" smtClean="0">
                <a:solidFill>
                  <a:schemeClr val="bg1"/>
                </a:solidFill>
                <a:latin typeface="Arial" pitchFamily="34" charset="0"/>
                <a:cs typeface="Arial" pitchFamily="34" charset="0"/>
              </a:rPr>
              <a:t>Password : prac14</a:t>
            </a:r>
            <a:endParaRPr lang="en-AU" sz="2600" dirty="0">
              <a:solidFill>
                <a:schemeClr val="bg1"/>
              </a:solidFill>
              <a:latin typeface="Arial" pitchFamily="34" charset="0"/>
              <a:cs typeface="Arial" pitchFamily="34" charset="0"/>
            </a:endParaRPr>
          </a:p>
          <a:p>
            <a:pPr marL="0" indent="0">
              <a:buNone/>
            </a:pPr>
            <a:endParaRPr lang="en-AU" sz="2600" dirty="0">
              <a:solidFill>
                <a:schemeClr val="bg1"/>
              </a:solidFill>
              <a:latin typeface="Arial" pitchFamily="34" charset="0"/>
              <a:cs typeface="Arial" pitchFamily="34" charset="0"/>
            </a:endParaRPr>
          </a:p>
          <a:p>
            <a:pPr marL="0" indent="0">
              <a:buNone/>
            </a:pPr>
            <a:endParaRPr lang="en-AU" sz="2600" dirty="0">
              <a:latin typeface="Arial" pitchFamily="34" charset="0"/>
              <a:cs typeface="Arial" pitchFamily="34" charset="0"/>
            </a:endParaRPr>
          </a:p>
        </p:txBody>
      </p:sp>
    </p:spTree>
    <p:extLst>
      <p:ext uri="{BB962C8B-B14F-4D97-AF65-F5344CB8AC3E}">
        <p14:creationId xmlns:p14="http://schemas.microsoft.com/office/powerpoint/2010/main" val="40334588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AU"/>
          </a:p>
        </p:txBody>
      </p:sp>
      <p:sp>
        <p:nvSpPr>
          <p:cNvPr id="3" name="Content Placeholder 2"/>
          <p:cNvSpPr>
            <a:spLocks noGrp="1"/>
          </p:cNvSpPr>
          <p:nvPr>
            <p:ph idx="1"/>
          </p:nvPr>
        </p:nvSpPr>
        <p:spPr/>
        <p:txBody>
          <a:bodyPr/>
          <a:lstStyle/>
          <a:p>
            <a:endParaRPr lang="en-AU"/>
          </a:p>
        </p:txBody>
      </p:sp>
      <p:pic>
        <p:nvPicPr>
          <p:cNvPr id="4" name="Picture 3"/>
          <p:cNvPicPr>
            <a:picLocks noChangeAspect="1"/>
          </p:cNvPicPr>
          <p:nvPr/>
        </p:nvPicPr>
        <p:blipFill>
          <a:blip r:embed="rId2"/>
          <a:stretch>
            <a:fillRect/>
          </a:stretch>
        </p:blipFill>
        <p:spPr>
          <a:xfrm>
            <a:off x="609600" y="284185"/>
            <a:ext cx="10972800" cy="6155752"/>
          </a:xfrm>
          <a:prstGeom prst="rect">
            <a:avLst/>
          </a:prstGeom>
        </p:spPr>
      </p:pic>
    </p:spTree>
    <p:extLst>
      <p:ext uri="{BB962C8B-B14F-4D97-AF65-F5344CB8AC3E}">
        <p14:creationId xmlns:p14="http://schemas.microsoft.com/office/powerpoint/2010/main" val="261036577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3">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K-12 template" id="{AF3E0871-768F-4B9A-B6ED-8C288603C2FD}" vid="{EF84022A-7202-4E0C-AB7E-89D085C7F3B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K-12 template</Template>
  <TotalTime>379</TotalTime>
  <Words>567</Words>
  <Application>Microsoft Office PowerPoint</Application>
  <PresentationFormat>Widescreen</PresentationFormat>
  <Paragraphs>103</Paragraphs>
  <Slides>18</Slides>
  <Notes>2</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OLNA Schedule </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Dawn Clements</dc:creator>
  <cp:lastModifiedBy>Esbe Maree</cp:lastModifiedBy>
  <cp:revision>56</cp:revision>
  <cp:lastPrinted>2016-01-25T04:58:45Z</cp:lastPrinted>
  <dcterms:created xsi:type="dcterms:W3CDTF">2016-01-19T06:36:59Z</dcterms:created>
  <dcterms:modified xsi:type="dcterms:W3CDTF">2017-02-28T00:21:16Z</dcterms:modified>
</cp:coreProperties>
</file>