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78" r:id="rId2"/>
    <p:sldId id="259" r:id="rId3"/>
    <p:sldId id="275" r:id="rId4"/>
    <p:sldId id="260" r:id="rId5"/>
    <p:sldId id="261" r:id="rId6"/>
    <p:sldId id="276" r:id="rId7"/>
    <p:sldId id="262" r:id="rId8"/>
    <p:sldId id="277"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A0D4"/>
    <a:srgbClr val="F0C231"/>
    <a:srgbClr val="050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4141" autoAdjust="0"/>
  </p:normalViewPr>
  <p:slideViewPr>
    <p:cSldViewPr>
      <p:cViewPr varScale="1">
        <p:scale>
          <a:sx n="62" d="100"/>
          <a:sy n="62" d="100"/>
        </p:scale>
        <p:origin x="92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787" cy="498693"/>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55838" y="1"/>
            <a:ext cx="2949787" cy="498693"/>
          </a:xfrm>
          <a:prstGeom prst="rect">
            <a:avLst/>
          </a:prstGeom>
        </p:spPr>
        <p:txBody>
          <a:bodyPr vert="horz" lIns="91440" tIns="45720" rIns="91440" bIns="45720" rtlCol="0"/>
          <a:lstStyle>
            <a:lvl1pPr algn="r">
              <a:defRPr sz="1200"/>
            </a:lvl1pPr>
          </a:lstStyle>
          <a:p>
            <a:fld id="{BC2A0440-370B-432C-A27D-1B91D98C7D12}" type="datetimeFigureOut">
              <a:rPr lang="en-AU" smtClean="0"/>
              <a:t>20/07/2018</a:t>
            </a:fld>
            <a:endParaRPr lang="en-AU" dirty="0"/>
          </a:p>
        </p:txBody>
      </p:sp>
      <p:sp>
        <p:nvSpPr>
          <p:cNvPr id="4" name="Footer Placeholder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BE738F11-70F6-4C46-8B55-B24B55A26C19}" type="slidenum">
              <a:rPr lang="en-AU" smtClean="0"/>
              <a:t>‹#›</a:t>
            </a:fld>
            <a:endParaRPr lang="en-AU" dirty="0"/>
          </a:p>
        </p:txBody>
      </p:sp>
    </p:spTree>
    <p:extLst>
      <p:ext uri="{BB962C8B-B14F-4D97-AF65-F5344CB8AC3E}">
        <p14:creationId xmlns:p14="http://schemas.microsoft.com/office/powerpoint/2010/main" val="2153558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50263"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5349" y="1"/>
            <a:ext cx="2950263" cy="498475"/>
          </a:xfrm>
          <a:prstGeom prst="rect">
            <a:avLst/>
          </a:prstGeom>
        </p:spPr>
        <p:txBody>
          <a:bodyPr vert="horz" lIns="91440" tIns="45720" rIns="91440" bIns="45720" rtlCol="0"/>
          <a:lstStyle>
            <a:lvl1pPr algn="r">
              <a:defRPr sz="1200"/>
            </a:lvl1pPr>
          </a:lstStyle>
          <a:p>
            <a:fld id="{42B0E2E5-4DBD-48AA-98EE-CD1E6443D127}" type="datetimeFigureOut">
              <a:rPr lang="en-US" smtClean="0"/>
              <a:t>7/20/2018</a:t>
            </a:fld>
            <a:endParaRPr lang="en-US"/>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1198" y="4783138"/>
            <a:ext cx="5444806" cy="39131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0864"/>
            <a:ext cx="2950263" cy="4984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5349" y="9440864"/>
            <a:ext cx="2950263" cy="498475"/>
          </a:xfrm>
          <a:prstGeom prst="rect">
            <a:avLst/>
          </a:prstGeom>
        </p:spPr>
        <p:txBody>
          <a:bodyPr vert="horz" lIns="91440" tIns="45720" rIns="91440" bIns="45720" rtlCol="0" anchor="b"/>
          <a:lstStyle>
            <a:lvl1pPr algn="r">
              <a:defRPr sz="1200"/>
            </a:lvl1pPr>
          </a:lstStyle>
          <a:p>
            <a:fld id="{C92AC3D1-AC22-4FB8-9172-61B7F2AF0D96}" type="slidenum">
              <a:rPr lang="en-US" smtClean="0"/>
              <a:t>‹#›</a:t>
            </a:fld>
            <a:endParaRPr lang="en-US"/>
          </a:p>
        </p:txBody>
      </p:sp>
    </p:spTree>
    <p:extLst>
      <p:ext uri="{BB962C8B-B14F-4D97-AF65-F5344CB8AC3E}">
        <p14:creationId xmlns:p14="http://schemas.microsoft.com/office/powerpoint/2010/main" val="823803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English: </a:t>
            </a:r>
            <a:r>
              <a:rPr lang="en-AU" sz="1200" kern="1200" dirty="0" smtClean="0">
                <a:solidFill>
                  <a:schemeClr val="tx1"/>
                </a:solidFill>
                <a:effectLst/>
                <a:latin typeface="+mn-lt"/>
                <a:ea typeface="+mn-ea"/>
                <a:cs typeface="+mn-cs"/>
              </a:rPr>
              <a:t>educates students to understand how language can</a:t>
            </a:r>
            <a:r>
              <a:rPr lang="en-AU" sz="1200" kern="1200" baseline="0" dirty="0" smtClean="0">
                <a:solidFill>
                  <a:schemeClr val="tx1"/>
                </a:solidFill>
                <a:effectLst/>
                <a:latin typeface="+mn-lt"/>
                <a:ea typeface="+mn-ea"/>
                <a:cs typeface="+mn-cs"/>
              </a:rPr>
              <a:t> empower them </a:t>
            </a:r>
            <a:r>
              <a:rPr lang="en-AU" sz="1200" kern="1200" dirty="0" smtClean="0">
                <a:solidFill>
                  <a:schemeClr val="tx1"/>
                </a:solidFill>
                <a:effectLst/>
                <a:latin typeface="+mn-lt"/>
                <a:ea typeface="+mn-ea"/>
                <a:cs typeface="+mn-cs"/>
              </a:rPr>
              <a:t>to explore, communicate, create and discover the world in which they live.</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Maths: empowers students to</a:t>
            </a:r>
            <a:r>
              <a:rPr lang="en-AU" baseline="0" dirty="0" smtClean="0"/>
              <a:t> </a:t>
            </a:r>
            <a:r>
              <a:rPr lang="en-AU" sz="1200" b="0" i="0" kern="1200" dirty="0" smtClean="0">
                <a:solidFill>
                  <a:schemeClr val="tx1"/>
                </a:solidFill>
                <a:effectLst/>
                <a:latin typeface="+mn-lt"/>
                <a:ea typeface="+mn-ea"/>
                <a:cs typeface="+mn-cs"/>
              </a:rPr>
              <a:t>solve problems, to learn how to conjecture and to reason logically, to gain an appreciation of the elegance, beauty and creative nature of mathematics to represent many situations in the world around them.</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Science: offers students ways</a:t>
            </a:r>
            <a:r>
              <a:rPr lang="en-AU" baseline="0" dirty="0" smtClean="0"/>
              <a:t> to explore </a:t>
            </a:r>
            <a:r>
              <a:rPr lang="en-AU" sz="1200" b="0" i="0" kern="1200" dirty="0" smtClean="0">
                <a:solidFill>
                  <a:schemeClr val="tx1"/>
                </a:solidFill>
                <a:effectLst/>
                <a:latin typeface="+mn-lt"/>
                <a:ea typeface="+mn-ea"/>
                <a:cs typeface="+mn-cs"/>
              </a:rPr>
              <a:t>dynamic, collaborative and creative human endeavours which arise from humankind’s desire to make sense of their world. It does this by through exploring the unknown, investigating universal mysteries, making predictions and solving problems.</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History: </a:t>
            </a:r>
            <a:r>
              <a:rPr lang="en-AU" sz="1200" b="0" i="0" kern="1200" dirty="0" smtClean="0">
                <a:solidFill>
                  <a:schemeClr val="tx1"/>
                </a:solidFill>
                <a:effectLst/>
                <a:latin typeface="+mn-lt"/>
                <a:ea typeface="+mn-ea"/>
                <a:cs typeface="+mn-cs"/>
              </a:rPr>
              <a:t>offers a disciplined process of inquiry into the past that develops students' curiosity and imagination. Historical knowledge promotes an understanding of societies, events, movements and developments that have shaped humanity from earliest times.</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HPE: </a:t>
            </a:r>
            <a:r>
              <a:rPr lang="en-AU" sz="1200" kern="1200" dirty="0" smtClean="0">
                <a:solidFill>
                  <a:schemeClr val="tx1"/>
                </a:solidFill>
                <a:effectLst/>
                <a:latin typeface="+mn-lt"/>
                <a:ea typeface="+mn-ea"/>
                <a:cs typeface="+mn-cs"/>
              </a:rPr>
              <a:t>develops understanding through and about movement, whilst helping</a:t>
            </a:r>
            <a:r>
              <a:rPr lang="en-AU" sz="1200" kern="1200" baseline="0" dirty="0" smtClean="0">
                <a:solidFill>
                  <a:schemeClr val="tx1"/>
                </a:solidFill>
                <a:effectLst/>
                <a:latin typeface="+mn-lt"/>
                <a:ea typeface="+mn-ea"/>
                <a:cs typeface="+mn-cs"/>
              </a:rPr>
              <a:t> students to </a:t>
            </a:r>
            <a:r>
              <a:rPr lang="en-AU" sz="1200" kern="1200" dirty="0" smtClean="0">
                <a:solidFill>
                  <a:schemeClr val="tx1"/>
                </a:solidFill>
                <a:effectLst/>
                <a:latin typeface="+mn-lt"/>
                <a:ea typeface="+mn-ea"/>
                <a:cs typeface="+mn-cs"/>
              </a:rPr>
              <a:t>make informed decisions about their health, exercise and the outdoors.</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dirty="0" err="1" smtClean="0"/>
              <a:t>CEd</a:t>
            </a:r>
            <a:r>
              <a:rPr lang="en-AU" dirty="0" smtClean="0"/>
              <a:t>:</a:t>
            </a:r>
            <a:r>
              <a:rPr lang="en-AU" baseline="0" dirty="0" smtClean="0"/>
              <a:t> </a:t>
            </a:r>
            <a:r>
              <a:rPr lang="en-AU" sz="1200" kern="1200" dirty="0" smtClean="0">
                <a:solidFill>
                  <a:schemeClr val="tx1"/>
                </a:solidFill>
                <a:effectLst/>
                <a:latin typeface="+mn-lt"/>
                <a:ea typeface="+mn-ea"/>
                <a:cs typeface="+mn-cs"/>
              </a:rPr>
              <a:t>Christian Education raises awareness of social and ethical issues and presents Christianity to the students in a meaningful and relevant way.</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Career Education: engages</a:t>
            </a:r>
            <a:r>
              <a:rPr lang="en-AU" sz="1200" kern="1200" baseline="0" dirty="0" smtClean="0">
                <a:solidFill>
                  <a:schemeClr val="tx1"/>
                </a:solidFill>
                <a:effectLst/>
                <a:latin typeface="+mn-lt"/>
                <a:ea typeface="+mn-ea"/>
                <a:cs typeface="+mn-cs"/>
              </a:rPr>
              <a:t> with c</a:t>
            </a:r>
            <a:r>
              <a:rPr lang="en-AU" sz="1200" kern="1200" dirty="0" smtClean="0">
                <a:solidFill>
                  <a:schemeClr val="tx1"/>
                </a:solidFill>
                <a:effectLst/>
                <a:latin typeface="+mn-lt"/>
                <a:ea typeface="+mn-ea"/>
                <a:cs typeface="+mn-cs"/>
              </a:rPr>
              <a:t>hanging technology, employment patterns and economic restructuring as the realities of a rapidly changing world of work that</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students will be entering into.</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Career Education will equip students with the tools to head confidently into this uncertain future.</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78E7DC97-26B0-4A7C-8C68-4A51C2D9FD71}" type="slidenum">
              <a:rPr lang="en-AU" smtClean="0"/>
              <a:t>2</a:t>
            </a:fld>
            <a:endParaRPr lang="en-AU"/>
          </a:p>
        </p:txBody>
      </p:sp>
    </p:spTree>
    <p:extLst>
      <p:ext uri="{BB962C8B-B14F-4D97-AF65-F5344CB8AC3E}">
        <p14:creationId xmlns:p14="http://schemas.microsoft.com/office/powerpoint/2010/main" val="2656131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baseline="0" dirty="0" smtClean="0">
                <a:solidFill>
                  <a:schemeClr val="tx1"/>
                </a:solidFill>
                <a:latin typeface="+mn-lt"/>
                <a:ea typeface="+mn-ea"/>
                <a:cs typeface="+mn-cs"/>
              </a:rPr>
              <a:t>The topics studied are: </a:t>
            </a:r>
          </a:p>
          <a:p>
            <a:r>
              <a:rPr lang="en-AU" sz="1200" b="0" i="0" u="none" strike="noStrike" kern="1200" baseline="0" dirty="0" smtClean="0">
                <a:solidFill>
                  <a:schemeClr val="tx1"/>
                </a:solidFill>
                <a:latin typeface="+mn-lt"/>
                <a:ea typeface="+mn-ea"/>
                <a:cs typeface="+mn-cs"/>
              </a:rPr>
              <a:t> The World of Youth (comprising talking about yourself, socialising with a French family, youth culture in Francophone countries, communicating in a modern world) </a:t>
            </a:r>
          </a:p>
          <a:p>
            <a:r>
              <a:rPr lang="en-AU" sz="1200" b="0" i="0" u="none" strike="noStrike" kern="1200" baseline="0" dirty="0" smtClean="0">
                <a:solidFill>
                  <a:schemeClr val="tx1"/>
                </a:solidFill>
                <a:latin typeface="+mn-lt"/>
                <a:ea typeface="+mn-ea"/>
                <a:cs typeface="+mn-cs"/>
              </a:rPr>
              <a:t> The Francophone World (comprising planning a trip to a French-speaking country, regions of France, daily life in a French-speaking family, our French connections) </a:t>
            </a:r>
          </a:p>
          <a:p>
            <a:endParaRPr lang="en-AU" dirty="0"/>
          </a:p>
        </p:txBody>
      </p:sp>
      <p:sp>
        <p:nvSpPr>
          <p:cNvPr id="4" name="Slide Number Placeholder 3"/>
          <p:cNvSpPr>
            <a:spLocks noGrp="1"/>
          </p:cNvSpPr>
          <p:nvPr>
            <p:ph type="sldNum" sz="quarter" idx="10"/>
          </p:nvPr>
        </p:nvSpPr>
        <p:spPr/>
        <p:txBody>
          <a:bodyPr/>
          <a:lstStyle/>
          <a:p>
            <a:fld id="{BA999030-1005-4793-8D4E-6281AA3648FC}" type="slidenum">
              <a:rPr lang="en-AU" smtClean="0"/>
              <a:t>17</a:t>
            </a:fld>
            <a:endParaRPr lang="en-AU"/>
          </a:p>
        </p:txBody>
      </p:sp>
    </p:spTree>
    <p:extLst>
      <p:ext uri="{BB962C8B-B14F-4D97-AF65-F5344CB8AC3E}">
        <p14:creationId xmlns:p14="http://schemas.microsoft.com/office/powerpoint/2010/main" val="1351982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i="0" u="none" strike="noStrike" kern="1200" baseline="0" dirty="0" smtClean="0">
                <a:solidFill>
                  <a:schemeClr val="tx1"/>
                </a:solidFill>
                <a:latin typeface="+mn-lt"/>
                <a:ea typeface="+mn-ea"/>
                <a:cs typeface="+mn-cs"/>
              </a:rPr>
              <a:t>The Stock Market </a:t>
            </a:r>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Students will develop the skills to invest in the stock market. Students will complete learning packages from the Australian Stock Exchange and will participate in two rounds of the ASX Share Market Game. </a:t>
            </a:r>
          </a:p>
          <a:p>
            <a:r>
              <a:rPr lang="en-AU" sz="1200" b="1" i="0" u="none" strike="noStrike" kern="1200" baseline="0" dirty="0" smtClean="0">
                <a:solidFill>
                  <a:schemeClr val="tx1"/>
                </a:solidFill>
                <a:latin typeface="+mn-lt"/>
                <a:ea typeface="+mn-ea"/>
                <a:cs typeface="+mn-cs"/>
              </a:rPr>
              <a:t>Firms and Production </a:t>
            </a:r>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This unit focuses on the decision making process for companies. Students will use case studies to look at how companies make choices about manufacturing, employment, equipment processes and marketing. It will also introduce the different types of markets that exist in the Australian business landscape. </a:t>
            </a:r>
          </a:p>
          <a:p>
            <a:r>
              <a:rPr lang="en-AU" sz="1200" b="1" i="0" u="none" strike="noStrike" kern="1200" baseline="0" dirty="0" smtClean="0">
                <a:solidFill>
                  <a:schemeClr val="tx1"/>
                </a:solidFill>
                <a:latin typeface="+mn-lt"/>
                <a:ea typeface="+mn-ea"/>
                <a:cs typeface="+mn-cs"/>
              </a:rPr>
              <a:t>The Economics of Development </a:t>
            </a:r>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Developmental economics is the study of how societies provide key resources, such as education, healthcare and emergency food, and the implication of the associated decisions on society. This unit will examine the international efforts to improve the lives of the less </a:t>
            </a:r>
            <a:endParaRPr lang="en-AU" dirty="0"/>
          </a:p>
        </p:txBody>
      </p:sp>
      <p:sp>
        <p:nvSpPr>
          <p:cNvPr id="4" name="Slide Number Placeholder 3"/>
          <p:cNvSpPr>
            <a:spLocks noGrp="1"/>
          </p:cNvSpPr>
          <p:nvPr>
            <p:ph type="sldNum" sz="quarter" idx="10"/>
          </p:nvPr>
        </p:nvSpPr>
        <p:spPr/>
        <p:txBody>
          <a:bodyPr/>
          <a:lstStyle/>
          <a:p>
            <a:fld id="{BA999030-1005-4793-8D4E-6281AA3648FC}" type="slidenum">
              <a:rPr lang="en-AU" smtClean="0"/>
              <a:t>18</a:t>
            </a:fld>
            <a:endParaRPr lang="en-AU"/>
          </a:p>
        </p:txBody>
      </p:sp>
    </p:spTree>
    <p:extLst>
      <p:ext uri="{BB962C8B-B14F-4D97-AF65-F5344CB8AC3E}">
        <p14:creationId xmlns:p14="http://schemas.microsoft.com/office/powerpoint/2010/main" val="1928528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i="0" u="none" strike="noStrike" kern="1200" baseline="0" dirty="0" smtClean="0">
                <a:solidFill>
                  <a:schemeClr val="tx1"/>
                </a:solidFill>
                <a:latin typeface="+mn-lt"/>
                <a:ea typeface="+mn-ea"/>
                <a:cs typeface="+mn-cs"/>
              </a:rPr>
              <a:t>Political Systems Comparison </a:t>
            </a:r>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This unit will compare the Australian political system with that of the United States and a non-democratic state. Students will learn how the type of political system can influence them. </a:t>
            </a:r>
          </a:p>
          <a:p>
            <a:r>
              <a:rPr lang="en-AU" sz="1200" b="1" i="0" u="none" strike="noStrike" kern="1200" baseline="0" dirty="0" smtClean="0">
                <a:solidFill>
                  <a:schemeClr val="tx1"/>
                </a:solidFill>
                <a:latin typeface="+mn-lt"/>
                <a:ea typeface="+mn-ea"/>
                <a:cs typeface="+mn-cs"/>
              </a:rPr>
              <a:t>Courts, Law and the Legal System </a:t>
            </a:r>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All people are subject to the law. This unit will examine the way laws are made and enforced. Students will learn about the trial process and will partake in a mock </a:t>
            </a:r>
            <a:endParaRPr lang="en-AU" dirty="0"/>
          </a:p>
        </p:txBody>
      </p:sp>
      <p:sp>
        <p:nvSpPr>
          <p:cNvPr id="4" name="Slide Number Placeholder 3"/>
          <p:cNvSpPr>
            <a:spLocks noGrp="1"/>
          </p:cNvSpPr>
          <p:nvPr>
            <p:ph type="sldNum" sz="quarter" idx="10"/>
          </p:nvPr>
        </p:nvSpPr>
        <p:spPr/>
        <p:txBody>
          <a:bodyPr/>
          <a:lstStyle/>
          <a:p>
            <a:fld id="{BA999030-1005-4793-8D4E-6281AA3648FC}" type="slidenum">
              <a:rPr lang="en-AU" smtClean="0"/>
              <a:t>19</a:t>
            </a:fld>
            <a:endParaRPr lang="en-AU"/>
          </a:p>
        </p:txBody>
      </p:sp>
    </p:spTree>
    <p:extLst>
      <p:ext uri="{BB962C8B-B14F-4D97-AF65-F5344CB8AC3E}">
        <p14:creationId xmlns:p14="http://schemas.microsoft.com/office/powerpoint/2010/main" val="3029230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92AC3D1-AC22-4FB8-9172-61B7F2AF0D96}" type="slidenum">
              <a:rPr lang="en-US" smtClean="0"/>
              <a:t>20</a:t>
            </a:fld>
            <a:endParaRPr lang="en-US"/>
          </a:p>
        </p:txBody>
      </p:sp>
    </p:spTree>
    <p:extLst>
      <p:ext uri="{BB962C8B-B14F-4D97-AF65-F5344CB8AC3E}">
        <p14:creationId xmlns:p14="http://schemas.microsoft.com/office/powerpoint/2010/main" val="3000147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tx1"/>
                </a:solidFill>
                <a:effectLst/>
                <a:latin typeface="+mn-lt"/>
                <a:ea typeface="+mn-ea"/>
                <a:cs typeface="+mn-cs"/>
              </a:rPr>
              <a:t>Practical activities and sports are used as a medium for developing interpersonal and self-management skills. </a:t>
            </a:r>
          </a:p>
          <a:p>
            <a:r>
              <a:rPr lang="en-AU" sz="1200" kern="1200" dirty="0" smtClean="0">
                <a:solidFill>
                  <a:schemeClr val="tx1"/>
                </a:solidFill>
                <a:effectLst/>
                <a:latin typeface="+mn-lt"/>
                <a:ea typeface="+mn-ea"/>
                <a:cs typeface="+mn-cs"/>
              </a:rPr>
              <a:t> </a:t>
            </a:r>
          </a:p>
          <a:p>
            <a:r>
              <a:rPr lang="en-AU" sz="1200" kern="1200" dirty="0" smtClean="0">
                <a:solidFill>
                  <a:schemeClr val="tx1"/>
                </a:solidFill>
                <a:effectLst/>
                <a:latin typeface="+mn-lt"/>
                <a:ea typeface="+mn-ea"/>
                <a:cs typeface="+mn-cs"/>
              </a:rPr>
              <a:t>The Health Education program aims to enable students to make ongoing healthy decisions, assess risk and have respectful relationships</a:t>
            </a:r>
          </a:p>
        </p:txBody>
      </p:sp>
      <p:sp>
        <p:nvSpPr>
          <p:cNvPr id="4" name="Slide Number Placeholder 3"/>
          <p:cNvSpPr>
            <a:spLocks noGrp="1"/>
          </p:cNvSpPr>
          <p:nvPr>
            <p:ph type="sldNum" sz="quarter" idx="10"/>
          </p:nvPr>
        </p:nvSpPr>
        <p:spPr/>
        <p:txBody>
          <a:bodyPr/>
          <a:lstStyle/>
          <a:p>
            <a:fld id="{C92AC3D1-AC22-4FB8-9172-61B7F2AF0D96}" type="slidenum">
              <a:rPr lang="en-US" smtClean="0"/>
              <a:t>7</a:t>
            </a:fld>
            <a:endParaRPr lang="en-US"/>
          </a:p>
        </p:txBody>
      </p:sp>
    </p:spTree>
    <p:extLst>
      <p:ext uri="{BB962C8B-B14F-4D97-AF65-F5344CB8AC3E}">
        <p14:creationId xmlns:p14="http://schemas.microsoft.com/office/powerpoint/2010/main" val="1614665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Year 10 Christian Ed begins to apply the teachings of Jesus to our world. Different religions</a:t>
            </a:r>
            <a:r>
              <a:rPr lang="en-AU" baseline="0" dirty="0" smtClean="0"/>
              <a:t> are introduced and compared to Christianity and students get involved in discussions on Social Justice.</a:t>
            </a:r>
            <a:endParaRPr lang="en-AU" dirty="0"/>
          </a:p>
        </p:txBody>
      </p:sp>
      <p:sp>
        <p:nvSpPr>
          <p:cNvPr id="4" name="Slide Number Placeholder 3"/>
          <p:cNvSpPr>
            <a:spLocks noGrp="1"/>
          </p:cNvSpPr>
          <p:nvPr>
            <p:ph type="sldNum" sz="quarter" idx="10"/>
          </p:nvPr>
        </p:nvSpPr>
        <p:spPr/>
        <p:txBody>
          <a:bodyPr/>
          <a:lstStyle/>
          <a:p>
            <a:fld id="{C92AC3D1-AC22-4FB8-9172-61B7F2AF0D96}" type="slidenum">
              <a:rPr lang="en-US" smtClean="0"/>
              <a:t>8</a:t>
            </a:fld>
            <a:endParaRPr lang="en-US"/>
          </a:p>
        </p:txBody>
      </p:sp>
    </p:spTree>
    <p:extLst>
      <p:ext uri="{BB962C8B-B14F-4D97-AF65-F5344CB8AC3E}">
        <p14:creationId xmlns:p14="http://schemas.microsoft.com/office/powerpoint/2010/main" val="1781533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Students will begin exploring options</a:t>
            </a:r>
            <a:r>
              <a:rPr lang="en-AU" baseline="0" dirty="0" smtClean="0"/>
              <a:t> for their future, activities will include real life applications such as applying for their tax file number and creating a CV</a:t>
            </a:r>
            <a:endParaRPr lang="en-AU" dirty="0"/>
          </a:p>
        </p:txBody>
      </p:sp>
      <p:sp>
        <p:nvSpPr>
          <p:cNvPr id="4" name="Slide Number Placeholder 3"/>
          <p:cNvSpPr>
            <a:spLocks noGrp="1"/>
          </p:cNvSpPr>
          <p:nvPr>
            <p:ph type="sldNum" sz="quarter" idx="10"/>
          </p:nvPr>
        </p:nvSpPr>
        <p:spPr/>
        <p:txBody>
          <a:bodyPr/>
          <a:lstStyle/>
          <a:p>
            <a:fld id="{C92AC3D1-AC22-4FB8-9172-61B7F2AF0D96}" type="slidenum">
              <a:rPr lang="en-US" smtClean="0"/>
              <a:t>9</a:t>
            </a:fld>
            <a:endParaRPr lang="en-US"/>
          </a:p>
        </p:txBody>
      </p:sp>
    </p:spTree>
    <p:extLst>
      <p:ext uri="{BB962C8B-B14F-4D97-AF65-F5344CB8AC3E}">
        <p14:creationId xmlns:p14="http://schemas.microsoft.com/office/powerpoint/2010/main" val="212967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Leads to Physical Education Studies in year 11 and 12 and potential careers in sporting,</a:t>
            </a:r>
            <a:r>
              <a:rPr lang="en-AU" baseline="0" dirty="0" smtClean="0"/>
              <a:t> fitness and medical fields.</a:t>
            </a:r>
            <a:endParaRPr lang="en-AU" dirty="0"/>
          </a:p>
        </p:txBody>
      </p:sp>
      <p:sp>
        <p:nvSpPr>
          <p:cNvPr id="4" name="Slide Number Placeholder 3"/>
          <p:cNvSpPr>
            <a:spLocks noGrp="1"/>
          </p:cNvSpPr>
          <p:nvPr>
            <p:ph type="sldNum" sz="quarter" idx="10"/>
          </p:nvPr>
        </p:nvSpPr>
        <p:spPr/>
        <p:txBody>
          <a:bodyPr/>
          <a:lstStyle/>
          <a:p>
            <a:fld id="{C92AC3D1-AC22-4FB8-9172-61B7F2AF0D96}" type="slidenum">
              <a:rPr lang="en-US" smtClean="0"/>
              <a:t>12</a:t>
            </a:fld>
            <a:endParaRPr lang="en-US"/>
          </a:p>
        </p:txBody>
      </p:sp>
    </p:spTree>
    <p:extLst>
      <p:ext uri="{BB962C8B-B14F-4D97-AF65-F5344CB8AC3E}">
        <p14:creationId xmlns:p14="http://schemas.microsoft.com/office/powerpoint/2010/main" val="3109011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Students are challenged to push their limits and develop their personal capabilities as well as communication and team work skills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work or pursue further study in outdoor recreation related fields</a:t>
            </a:r>
          </a:p>
          <a:p>
            <a:endParaRPr lang="en-US"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C92AC3D1-AC22-4FB8-9172-61B7F2AF0D96}" type="slidenum">
              <a:rPr lang="en-US" smtClean="0"/>
              <a:t>13</a:t>
            </a:fld>
            <a:endParaRPr lang="en-US"/>
          </a:p>
        </p:txBody>
      </p:sp>
    </p:spTree>
    <p:extLst>
      <p:ext uri="{BB962C8B-B14F-4D97-AF65-F5344CB8AC3E}">
        <p14:creationId xmlns:p14="http://schemas.microsoft.com/office/powerpoint/2010/main" val="434748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Year 10 Health Studies provides prerequisite knowledge for students wanting to work or pursue further study in health and medical related fields, </a:t>
            </a:r>
            <a:r>
              <a:rPr lang="en-US" sz="1200" kern="1200" dirty="0" err="1" smtClean="0">
                <a:solidFill>
                  <a:schemeClr val="tx1"/>
                </a:solidFill>
                <a:effectLst/>
                <a:latin typeface="+mn-lt"/>
                <a:ea typeface="+mn-ea"/>
                <a:cs typeface="+mn-cs"/>
              </a:rPr>
              <a:t>e.g</a:t>
            </a:r>
            <a:r>
              <a:rPr lang="en-US" sz="1200" kern="1200" dirty="0" smtClean="0">
                <a:solidFill>
                  <a:schemeClr val="tx1"/>
                </a:solidFill>
                <a:effectLst/>
                <a:latin typeface="+mn-lt"/>
                <a:ea typeface="+mn-ea"/>
                <a:cs typeface="+mn-cs"/>
              </a:rPr>
              <a:t> health promotions, nursing,</a:t>
            </a:r>
            <a:r>
              <a:rPr lang="en-US" sz="1200" kern="1200" baseline="0" dirty="0" smtClean="0">
                <a:solidFill>
                  <a:schemeClr val="tx1"/>
                </a:solidFill>
                <a:effectLst/>
                <a:latin typeface="+mn-lt"/>
                <a:ea typeface="+mn-ea"/>
                <a:cs typeface="+mn-cs"/>
              </a:rPr>
              <a:t> physio, medicine</a:t>
            </a:r>
            <a:r>
              <a:rPr lang="en-US" sz="1200" kern="1200" dirty="0" smtClean="0">
                <a:solidFill>
                  <a:schemeClr val="tx1"/>
                </a:solidFill>
                <a:effectLst/>
                <a:latin typeface="+mn-lt"/>
                <a:ea typeface="+mn-ea"/>
                <a:cs typeface="+mn-cs"/>
              </a:rPr>
              <a:t>. The course leads to Year 11 ATAR Health Studies</a:t>
            </a:r>
            <a:endParaRPr lang="en-AU" dirty="0"/>
          </a:p>
        </p:txBody>
      </p:sp>
      <p:sp>
        <p:nvSpPr>
          <p:cNvPr id="4" name="Slide Number Placeholder 3"/>
          <p:cNvSpPr>
            <a:spLocks noGrp="1"/>
          </p:cNvSpPr>
          <p:nvPr>
            <p:ph type="sldNum" sz="quarter" idx="10"/>
          </p:nvPr>
        </p:nvSpPr>
        <p:spPr/>
        <p:txBody>
          <a:bodyPr/>
          <a:lstStyle/>
          <a:p>
            <a:fld id="{C92AC3D1-AC22-4FB8-9172-61B7F2AF0D96}" type="slidenum">
              <a:rPr lang="en-US" smtClean="0"/>
              <a:t>14</a:t>
            </a:fld>
            <a:endParaRPr lang="en-US"/>
          </a:p>
        </p:txBody>
      </p:sp>
    </p:spTree>
    <p:extLst>
      <p:ext uri="{BB962C8B-B14F-4D97-AF65-F5344CB8AC3E}">
        <p14:creationId xmlns:p14="http://schemas.microsoft.com/office/powerpoint/2010/main" val="2376999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Please remind parents that they should have already received a letter from the LEC if their student/child has</a:t>
            </a:r>
            <a:r>
              <a:rPr lang="en-AU" baseline="0" dirty="0" smtClean="0"/>
              <a:t> been invited</a:t>
            </a:r>
            <a:endParaRPr lang="en-AU" dirty="0"/>
          </a:p>
        </p:txBody>
      </p:sp>
      <p:sp>
        <p:nvSpPr>
          <p:cNvPr id="4" name="Slide Number Placeholder 3"/>
          <p:cNvSpPr>
            <a:spLocks noGrp="1"/>
          </p:cNvSpPr>
          <p:nvPr>
            <p:ph type="sldNum" sz="quarter" idx="10"/>
          </p:nvPr>
        </p:nvSpPr>
        <p:spPr/>
        <p:txBody>
          <a:bodyPr/>
          <a:lstStyle/>
          <a:p>
            <a:fld id="{80E4A22A-FE0B-4AD4-BDE4-41001A4F8CB5}" type="slidenum">
              <a:rPr lang="en-AU" smtClean="0"/>
              <a:t>15</a:t>
            </a:fld>
            <a:endParaRPr lang="en-AU" dirty="0"/>
          </a:p>
        </p:txBody>
      </p:sp>
    </p:spTree>
    <p:extLst>
      <p:ext uri="{BB962C8B-B14F-4D97-AF65-F5344CB8AC3E}">
        <p14:creationId xmlns:p14="http://schemas.microsoft.com/office/powerpoint/2010/main" val="1996775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Teenagers (Around me, School life, daily life and family relationships) </a:t>
            </a:r>
          </a:p>
          <a:p>
            <a:r>
              <a:rPr lang="en-AU" sz="1200" b="0" i="0" u="none" strike="noStrike" kern="1200" baseline="0" dirty="0" smtClean="0">
                <a:solidFill>
                  <a:schemeClr val="tx1"/>
                </a:solidFill>
                <a:latin typeface="+mn-lt"/>
                <a:ea typeface="+mn-ea"/>
                <a:cs typeface="+mn-cs"/>
              </a:rPr>
              <a:t> Neighbourhoods (out and about, exploring Japan and Japanese homes) </a:t>
            </a:r>
          </a:p>
          <a:p>
            <a:r>
              <a:rPr lang="en-AU" sz="1200" b="0" i="0" u="none" strike="noStrike" kern="1200" baseline="0" dirty="0" smtClean="0">
                <a:solidFill>
                  <a:schemeClr val="tx1"/>
                </a:solidFill>
                <a:latin typeface="+mn-lt"/>
                <a:ea typeface="+mn-ea"/>
                <a:cs typeface="+mn-cs"/>
              </a:rPr>
              <a:t>The course runs for the full academic year. </a:t>
            </a:r>
            <a:endParaRPr lang="en-AU" dirty="0"/>
          </a:p>
        </p:txBody>
      </p:sp>
      <p:sp>
        <p:nvSpPr>
          <p:cNvPr id="4" name="Slide Number Placeholder 3"/>
          <p:cNvSpPr>
            <a:spLocks noGrp="1"/>
          </p:cNvSpPr>
          <p:nvPr>
            <p:ph type="sldNum" sz="quarter" idx="10"/>
          </p:nvPr>
        </p:nvSpPr>
        <p:spPr/>
        <p:txBody>
          <a:bodyPr/>
          <a:lstStyle/>
          <a:p>
            <a:fld id="{BA999030-1005-4793-8D4E-6281AA3648FC}" type="slidenum">
              <a:rPr lang="en-AU" smtClean="0"/>
              <a:t>16</a:t>
            </a:fld>
            <a:endParaRPr lang="en-AU"/>
          </a:p>
        </p:txBody>
      </p:sp>
    </p:spTree>
    <p:extLst>
      <p:ext uri="{BB962C8B-B14F-4D97-AF65-F5344CB8AC3E}">
        <p14:creationId xmlns:p14="http://schemas.microsoft.com/office/powerpoint/2010/main" val="11297531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 Placeholder 4"/>
          <p:cNvSpPr>
            <a:spLocks noGrp="1"/>
          </p:cNvSpPr>
          <p:nvPr>
            <p:ph type="body" sz="quarter" idx="10"/>
          </p:nvPr>
        </p:nvSpPr>
        <p:spPr>
          <a:xfrm>
            <a:off x="0" y="4437112"/>
            <a:ext cx="12192000" cy="719435"/>
          </a:xfrm>
        </p:spPr>
        <p:txBody>
          <a:bodyPr>
            <a:normAutofit/>
          </a:bodyPr>
          <a:lstStyle>
            <a:lvl1pPr algn="ctr">
              <a:defRPr sz="3200"/>
            </a:lvl1pPr>
            <a:lvl2pPr algn="ctr">
              <a:defRPr/>
            </a:lvl2pPr>
            <a:lvl3pPr algn="ctr">
              <a:defRPr/>
            </a:lvl3pPr>
            <a:lvl4pPr algn="ctr">
              <a:defRPr/>
            </a:lvl4pPr>
            <a:lvl5pPr algn="ctr">
              <a:defRPr/>
            </a:lvl5pPr>
          </a:lstStyle>
          <a:p>
            <a:pPr lvl="0"/>
            <a:r>
              <a:rPr lang="en-US" smtClean="0"/>
              <a:t>Click to edit Master text styles</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39816" y="832188"/>
            <a:ext cx="2980564" cy="2942528"/>
          </a:xfrm>
          <a:prstGeom prst="rect">
            <a:avLst/>
          </a:prstGeom>
        </p:spPr>
      </p:pic>
    </p:spTree>
    <p:extLst>
      <p:ext uri="{BB962C8B-B14F-4D97-AF65-F5344CB8AC3E}">
        <p14:creationId xmlns:p14="http://schemas.microsoft.com/office/powerpoint/2010/main" val="3832773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07134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3074" name="Picture 2" descr="E:\2011 Directory\PowerPoints\Slide second thir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859936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3392" y="6174432"/>
            <a:ext cx="10972800" cy="710952"/>
          </a:xfrm>
        </p:spPr>
        <p:txBody>
          <a:bodyPr>
            <a:normAutofit/>
          </a:bodyPr>
          <a:lstStyle>
            <a:lvl1pPr>
              <a:defRPr sz="2800"/>
            </a:lvl1pPr>
          </a:lstStyle>
          <a:p>
            <a:r>
              <a:rPr lang="en-US" smtClean="0"/>
              <a:t>Click to edit Master title style</a:t>
            </a:r>
            <a:endParaRPr lang="en-AU" dirty="0"/>
          </a:p>
        </p:txBody>
      </p:sp>
    </p:spTree>
    <p:extLst>
      <p:ext uri="{BB962C8B-B14F-4D97-AF65-F5344CB8AC3E}">
        <p14:creationId xmlns:p14="http://schemas.microsoft.com/office/powerpoint/2010/main" val="15419131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Rectangle 3"/>
          <p:cNvSpPr/>
          <p:nvPr userDrawn="1"/>
        </p:nvSpPr>
        <p:spPr>
          <a:xfrm>
            <a:off x="0" y="0"/>
            <a:ext cx="12192000" cy="6858000"/>
          </a:xfrm>
          <a:prstGeom prst="rect">
            <a:avLst/>
          </a:prstGeom>
          <a:solidFill>
            <a:srgbClr val="05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1606259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Lst>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0" indent="0" algn="l" defTabSz="914400" rtl="0" eaLnBrk="1" latinLnBrk="0" hangingPunct="1">
        <a:spcBef>
          <a:spcPct val="20000"/>
        </a:spcBef>
        <a:buFont typeface="Arial" pitchFamily="34" charset="0"/>
        <a:buNone/>
        <a:defRPr sz="2800" kern="1200">
          <a:solidFill>
            <a:schemeClr val="bg1"/>
          </a:solidFill>
          <a:latin typeface="Arial" pitchFamily="34" charset="0"/>
          <a:ea typeface="+mn-ea"/>
          <a:cs typeface="Arial" pitchFamily="34" charset="0"/>
        </a:defRPr>
      </a:lvl1pPr>
      <a:lvl2pPr marL="457200" indent="0" algn="l" defTabSz="914400" rtl="0" eaLnBrk="1" latinLnBrk="0" hangingPunct="1">
        <a:spcBef>
          <a:spcPct val="20000"/>
        </a:spcBef>
        <a:buFont typeface="Arial" pitchFamily="34" charset="0"/>
        <a:buNone/>
        <a:defRPr sz="2400" kern="1200">
          <a:solidFill>
            <a:schemeClr val="bg1"/>
          </a:solidFill>
          <a:latin typeface="Arial" pitchFamily="34" charset="0"/>
          <a:ea typeface="+mn-ea"/>
          <a:cs typeface="Arial" pitchFamily="34" charset="0"/>
        </a:defRPr>
      </a:lvl2pPr>
      <a:lvl3pPr marL="914400" indent="0" algn="l" defTabSz="914400" rtl="0" eaLnBrk="1" latinLnBrk="0" hangingPunct="1">
        <a:spcBef>
          <a:spcPct val="20000"/>
        </a:spcBef>
        <a:buFont typeface="Arial" pitchFamily="34" charset="0"/>
        <a:buNone/>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p:cNvSpPr txBox="1">
            <a:spLocks/>
          </p:cNvSpPr>
          <p:nvPr/>
        </p:nvSpPr>
        <p:spPr>
          <a:xfrm>
            <a:off x="6744072" y="2132856"/>
            <a:ext cx="6744072" cy="1152128"/>
          </a:xfrm>
          <a:prstGeom prst="rect">
            <a:avLst/>
          </a:prstGeom>
        </p:spPr>
        <p:txBody>
          <a:bodyPr/>
          <a:lstStyle>
            <a:lvl1pPr marL="0" indent="0" algn="l" defTabSz="914400" rtl="0" eaLnBrk="1" latinLnBrk="0" hangingPunct="1">
              <a:spcBef>
                <a:spcPct val="20000"/>
              </a:spcBef>
              <a:buFont typeface="Arial" pitchFamily="34" charset="0"/>
              <a:buNone/>
              <a:defRPr sz="2800" kern="1200">
                <a:solidFill>
                  <a:schemeClr val="bg1"/>
                </a:solidFill>
                <a:latin typeface="Arial" pitchFamily="34" charset="0"/>
                <a:ea typeface="+mn-ea"/>
                <a:cs typeface="Arial" pitchFamily="34" charset="0"/>
              </a:defRPr>
            </a:lvl1pPr>
            <a:lvl2pPr marL="457200" indent="0" algn="l" defTabSz="914400" rtl="0" eaLnBrk="1" latinLnBrk="0" hangingPunct="1">
              <a:spcBef>
                <a:spcPct val="20000"/>
              </a:spcBef>
              <a:buFont typeface="Arial" pitchFamily="34" charset="0"/>
              <a:buNone/>
              <a:defRPr sz="2400" kern="1200">
                <a:solidFill>
                  <a:schemeClr val="bg1"/>
                </a:solidFill>
                <a:latin typeface="Arial" pitchFamily="34" charset="0"/>
                <a:ea typeface="+mn-ea"/>
                <a:cs typeface="Arial" pitchFamily="34" charset="0"/>
              </a:defRPr>
            </a:lvl2pPr>
            <a:lvl3pPr marL="914400" indent="0" algn="l" defTabSz="914400" rtl="0" eaLnBrk="1" latinLnBrk="0" hangingPunct="1">
              <a:spcBef>
                <a:spcPct val="20000"/>
              </a:spcBef>
              <a:buFont typeface="Arial" pitchFamily="34" charset="0"/>
              <a:buNone/>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sz="3200" b="1" dirty="0" smtClean="0">
                <a:latin typeface="Lato Medium" panose="020F0602020204030203" pitchFamily="34" charset="0"/>
                <a:cs typeface="Lato Medium" panose="020F0602020204030203" pitchFamily="34" charset="0"/>
              </a:rPr>
              <a:t>Year 10 2019</a:t>
            </a:r>
          </a:p>
          <a:p>
            <a:r>
              <a:rPr lang="en-AU" sz="3200" b="1" dirty="0" smtClean="0">
                <a:latin typeface="Lato Medium" panose="020F0602020204030203" pitchFamily="34" charset="0"/>
                <a:cs typeface="Lato Medium" panose="020F0602020204030203" pitchFamily="34" charset="0"/>
              </a:rPr>
              <a:t>Subject Information </a:t>
            </a:r>
          </a:p>
          <a:p>
            <a:endParaRPr lang="en-US" sz="3200" dirty="0">
              <a:latin typeface="Lato Medium" panose="020F0602020204030203" pitchFamily="34" charset="0"/>
              <a:cs typeface="Lato Medium" panose="020F0602020204030203" pitchFamily="34" charset="0"/>
            </a:endParaRPr>
          </a:p>
        </p:txBody>
      </p:sp>
      <p:sp>
        <p:nvSpPr>
          <p:cNvPr id="4" name="Rectangle 3"/>
          <p:cNvSpPr/>
          <p:nvPr/>
        </p:nvSpPr>
        <p:spPr>
          <a:xfrm>
            <a:off x="6744072" y="3429000"/>
            <a:ext cx="6096000" cy="1077218"/>
          </a:xfrm>
          <a:prstGeom prst="rect">
            <a:avLst/>
          </a:prstGeom>
        </p:spPr>
        <p:txBody>
          <a:bodyPr>
            <a:spAutoFit/>
          </a:bodyPr>
          <a:lstStyle/>
          <a:p>
            <a:r>
              <a:rPr lang="en-AU" sz="3200" smtClean="0">
                <a:solidFill>
                  <a:schemeClr val="bg1"/>
                </a:solidFill>
                <a:latin typeface="Lato Medium" panose="020F0602020204030203"/>
              </a:rPr>
              <a:t>Mr Mark </a:t>
            </a:r>
            <a:r>
              <a:rPr lang="en-AU" sz="3200" dirty="0" smtClean="0">
                <a:solidFill>
                  <a:schemeClr val="bg1"/>
                </a:solidFill>
                <a:latin typeface="Lato Medium" panose="020F0602020204030203"/>
              </a:rPr>
              <a:t>Downsborough</a:t>
            </a:r>
          </a:p>
          <a:p>
            <a:r>
              <a:rPr lang="en-AU" sz="3200" dirty="0" smtClean="0">
                <a:solidFill>
                  <a:schemeClr val="bg1"/>
                </a:solidFill>
                <a:latin typeface="Lato Medium" panose="020F0602020204030203"/>
              </a:rPr>
              <a:t>Dean of Administration</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3057" y="1683795"/>
            <a:ext cx="3217540" cy="3185365"/>
          </a:xfrm>
          <a:prstGeom prst="rect">
            <a:avLst/>
          </a:prstGeom>
        </p:spPr>
      </p:pic>
      <p:cxnSp>
        <p:nvCxnSpPr>
          <p:cNvPr id="8" name="Straight Connector 7"/>
          <p:cNvCxnSpPr/>
          <p:nvPr/>
        </p:nvCxnSpPr>
        <p:spPr>
          <a:xfrm>
            <a:off x="5879976" y="1772816"/>
            <a:ext cx="0" cy="3185365"/>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9901958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latin typeface="Lato Medium" panose="020F0602020204030203"/>
              </a:rPr>
              <a:t>Elective subjects in Year 10</a:t>
            </a:r>
            <a:endParaRPr lang="en-AU" b="1" dirty="0">
              <a:latin typeface="Lato Medium" panose="020F0602020204030203"/>
            </a:endParaRPr>
          </a:p>
        </p:txBody>
      </p:sp>
      <p:sp>
        <p:nvSpPr>
          <p:cNvPr id="3" name="Content Placeholder 2"/>
          <p:cNvSpPr>
            <a:spLocks noGrp="1"/>
          </p:cNvSpPr>
          <p:nvPr>
            <p:ph idx="1"/>
          </p:nvPr>
        </p:nvSpPr>
        <p:spPr>
          <a:xfrm>
            <a:off x="1981200" y="1417638"/>
            <a:ext cx="8229600" cy="5035698"/>
          </a:xfrm>
        </p:spPr>
        <p:txBody>
          <a:bodyPr>
            <a:normAutofit fontScale="77500" lnSpcReduction="20000"/>
          </a:bodyPr>
          <a:lstStyle/>
          <a:p>
            <a:pPr algn="ctr"/>
            <a:endParaRPr lang="en-AU" dirty="0" smtClean="0"/>
          </a:p>
          <a:p>
            <a:pPr algn="ctr"/>
            <a:r>
              <a:rPr lang="en-AU" sz="3400" dirty="0">
                <a:solidFill>
                  <a:srgbClr val="FFFF00"/>
                </a:solidFill>
                <a:latin typeface="Lato Medium" panose="020F0602020204030203"/>
              </a:rPr>
              <a:t>Choice of </a:t>
            </a:r>
            <a:r>
              <a:rPr lang="en-AU" sz="3400" b="1" i="1" dirty="0">
                <a:solidFill>
                  <a:srgbClr val="FFFF00"/>
                </a:solidFill>
                <a:latin typeface="Lato Medium" panose="020F0602020204030203"/>
              </a:rPr>
              <a:t>three</a:t>
            </a:r>
            <a:r>
              <a:rPr lang="en-AU" sz="3400" dirty="0">
                <a:solidFill>
                  <a:srgbClr val="FFFF00"/>
                </a:solidFill>
                <a:latin typeface="Lato Medium" panose="020F0602020204030203"/>
              </a:rPr>
              <a:t> from </a:t>
            </a:r>
            <a:r>
              <a:rPr lang="en-AU" sz="3400" b="1" i="1" dirty="0">
                <a:solidFill>
                  <a:srgbClr val="FFFF00"/>
                </a:solidFill>
                <a:latin typeface="Lato Medium" panose="020F0602020204030203"/>
              </a:rPr>
              <a:t>six</a:t>
            </a:r>
            <a:r>
              <a:rPr lang="en-AU" sz="3400" dirty="0">
                <a:solidFill>
                  <a:srgbClr val="FFFF00"/>
                </a:solidFill>
                <a:latin typeface="Lato Medium" panose="020F0602020204030203"/>
              </a:rPr>
              <a:t> Learning Areas</a:t>
            </a:r>
          </a:p>
          <a:p>
            <a:pPr algn="ctr"/>
            <a:endParaRPr lang="en-AU" sz="3400" dirty="0">
              <a:solidFill>
                <a:srgbClr val="FFFF00"/>
              </a:solidFill>
              <a:latin typeface="Lato Medium" panose="020F0602020204030203"/>
            </a:endParaRPr>
          </a:p>
          <a:p>
            <a:pPr algn="ctr"/>
            <a:r>
              <a:rPr lang="en-AU" sz="3400" dirty="0">
                <a:solidFill>
                  <a:srgbClr val="FFFF00"/>
                </a:solidFill>
                <a:latin typeface="Lato Medium" panose="020F0602020204030203"/>
              </a:rPr>
              <a:t>Future Problem Solvers (by invitation only)</a:t>
            </a:r>
          </a:p>
          <a:p>
            <a:pPr algn="ctr"/>
            <a:r>
              <a:rPr lang="en-AU" sz="3400" dirty="0">
                <a:solidFill>
                  <a:srgbClr val="FFFF00"/>
                </a:solidFill>
                <a:latin typeface="Lato Medium" panose="020F0602020204030203"/>
              </a:rPr>
              <a:t>Careers</a:t>
            </a:r>
          </a:p>
          <a:p>
            <a:pPr algn="ctr"/>
            <a:r>
              <a:rPr lang="en-AU" sz="3400" dirty="0">
                <a:solidFill>
                  <a:srgbClr val="FFFF00"/>
                </a:solidFill>
                <a:latin typeface="Lato Medium" panose="020F0602020204030203"/>
              </a:rPr>
              <a:t>Health and Physical Education</a:t>
            </a:r>
          </a:p>
          <a:p>
            <a:pPr algn="ctr"/>
            <a:r>
              <a:rPr lang="en-AU" sz="3400" dirty="0" smtClean="0">
                <a:solidFill>
                  <a:srgbClr val="FFFF00"/>
                </a:solidFill>
                <a:latin typeface="Lato Medium" panose="020F0602020204030203"/>
              </a:rPr>
              <a:t>Languages</a:t>
            </a:r>
            <a:endParaRPr lang="en-AU" sz="3400" dirty="0">
              <a:solidFill>
                <a:srgbClr val="FFFF00"/>
              </a:solidFill>
              <a:latin typeface="Lato Medium" panose="020F0602020204030203"/>
            </a:endParaRPr>
          </a:p>
          <a:p>
            <a:pPr algn="ctr"/>
            <a:r>
              <a:rPr lang="en-AU" sz="3400" dirty="0">
                <a:solidFill>
                  <a:srgbClr val="FFFF00"/>
                </a:solidFill>
                <a:latin typeface="Lato Medium" panose="020F0602020204030203"/>
              </a:rPr>
              <a:t>The Arts</a:t>
            </a:r>
          </a:p>
          <a:p>
            <a:pPr algn="ctr"/>
            <a:r>
              <a:rPr lang="en-AU" sz="3400" dirty="0">
                <a:solidFill>
                  <a:srgbClr val="FFFF00"/>
                </a:solidFill>
                <a:latin typeface="Lato Medium" panose="020F0602020204030203"/>
              </a:rPr>
              <a:t>Technologies</a:t>
            </a:r>
          </a:p>
          <a:p>
            <a:pPr algn="ctr"/>
            <a:endParaRPr lang="en-AU" dirty="0" smtClean="0">
              <a:solidFill>
                <a:srgbClr val="FFFF00"/>
              </a:solidFill>
              <a:latin typeface="Lato Medium" panose="020F0602020204030203"/>
            </a:endParaRPr>
          </a:p>
          <a:p>
            <a:pPr algn="ctr"/>
            <a:endParaRPr lang="en-AU" dirty="0">
              <a:solidFill>
                <a:srgbClr val="FFFF00"/>
              </a:solidFill>
              <a:latin typeface="Lato Medium" panose="020F0602020204030203"/>
            </a:endParaRPr>
          </a:p>
          <a:p>
            <a:r>
              <a:rPr lang="en-AU" dirty="0" smtClean="0">
                <a:latin typeface="Lato Medium" panose="020F0602020204030203"/>
              </a:rPr>
              <a:t>Note: a student</a:t>
            </a:r>
            <a:r>
              <a:rPr lang="en-AU" dirty="0">
                <a:latin typeface="Lato Medium" panose="020F0602020204030203"/>
              </a:rPr>
              <a:t> </a:t>
            </a:r>
            <a:r>
              <a:rPr lang="en-AU" u="sng" dirty="0" smtClean="0">
                <a:latin typeface="Lato Medium" panose="020F0602020204030203"/>
              </a:rPr>
              <a:t>cannot</a:t>
            </a:r>
            <a:r>
              <a:rPr lang="en-AU" dirty="0" smtClean="0">
                <a:latin typeface="Lato Medium" panose="020F0602020204030203"/>
              </a:rPr>
              <a:t> choose </a:t>
            </a:r>
            <a:r>
              <a:rPr lang="en-AU" u="sng" dirty="0" smtClean="0">
                <a:latin typeface="Lato Medium" panose="020F0602020204030203"/>
              </a:rPr>
              <a:t>three</a:t>
            </a:r>
            <a:r>
              <a:rPr lang="en-AU" dirty="0" smtClean="0">
                <a:latin typeface="Lato Medium" panose="020F0602020204030203"/>
              </a:rPr>
              <a:t> options from the same </a:t>
            </a:r>
          </a:p>
          <a:p>
            <a:pPr algn="ctr"/>
            <a:r>
              <a:rPr lang="en-AU" dirty="0" smtClean="0">
                <a:latin typeface="Lato Medium" panose="020F0602020204030203"/>
              </a:rPr>
              <a:t> Learning Area</a:t>
            </a:r>
          </a:p>
        </p:txBody>
      </p:sp>
    </p:spTree>
    <p:extLst>
      <p:ext uri="{BB962C8B-B14F-4D97-AF65-F5344CB8AC3E}">
        <p14:creationId xmlns:p14="http://schemas.microsoft.com/office/powerpoint/2010/main" val="4433757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Duration of an elective subject</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normAutofit/>
          </a:bodyPr>
          <a:lstStyle/>
          <a:p>
            <a:pPr marL="457200" indent="-457200">
              <a:buFont typeface="Arial" panose="020B0604020202020204" pitchFamily="34" charset="0"/>
              <a:buChar char="•"/>
            </a:pPr>
            <a:r>
              <a:rPr lang="en-AU" dirty="0" smtClean="0">
                <a:solidFill>
                  <a:srgbClr val="FFFF00"/>
                </a:solidFill>
                <a:latin typeface="Lato Medium" panose="020F0602020204030203"/>
              </a:rPr>
              <a:t>Students are expected to enrol in an elective subject for the full year</a:t>
            </a:r>
          </a:p>
          <a:p>
            <a:pPr marL="457200" indent="-457200">
              <a:buFont typeface="Arial" panose="020B0604020202020204" pitchFamily="34" charset="0"/>
              <a:buChar char="•"/>
            </a:pPr>
            <a:r>
              <a:rPr lang="en-AU" dirty="0" smtClean="0">
                <a:solidFill>
                  <a:srgbClr val="FFFF00"/>
                </a:solidFill>
                <a:latin typeface="Lato Medium" panose="020F0602020204030203"/>
              </a:rPr>
              <a:t>Students will only be permitted to change out of an elective mid-way through the year if there are serious mitigating circumstances and only if there are available places in the alternative subject</a:t>
            </a:r>
          </a:p>
          <a:p>
            <a:pPr marL="457200" indent="-457200">
              <a:buFont typeface="Arial" panose="020B0604020202020204" pitchFamily="34" charset="0"/>
              <a:buChar char="•"/>
            </a:pPr>
            <a:r>
              <a:rPr lang="en-AU" dirty="0" smtClean="0">
                <a:solidFill>
                  <a:srgbClr val="FFFF00"/>
                </a:solidFill>
                <a:latin typeface="Lato Medium" panose="020F0602020204030203"/>
              </a:rPr>
              <a:t>Students currently in Year 9 may change electives for Year 10</a:t>
            </a:r>
          </a:p>
          <a:p>
            <a:pPr marL="457200" indent="-457200">
              <a:buFont typeface="Arial" panose="020B0604020202020204" pitchFamily="34" charset="0"/>
              <a:buChar char="•"/>
            </a:pPr>
            <a:r>
              <a:rPr lang="en-AU" dirty="0" smtClean="0">
                <a:solidFill>
                  <a:srgbClr val="FFFF00"/>
                </a:solidFill>
                <a:latin typeface="Lato Medium" panose="020F0602020204030203"/>
              </a:rPr>
              <a:t>All electives prepare students for Senior Secondary subjects in Year 11 and Year 12</a:t>
            </a:r>
          </a:p>
        </p:txBody>
      </p:sp>
    </p:spTree>
    <p:extLst>
      <p:ext uri="{BB962C8B-B14F-4D97-AF65-F5344CB8AC3E}">
        <p14:creationId xmlns:p14="http://schemas.microsoft.com/office/powerpoint/2010/main" val="20084722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Health &amp; Physical Education Electives</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Year 10</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609600" y="1600201"/>
            <a:ext cx="6782544" cy="4709119"/>
          </a:xfrm>
        </p:spPr>
        <p:txBody>
          <a:bodyPr/>
          <a:lstStyle/>
          <a:p>
            <a:r>
              <a:rPr lang="en-AU" b="1" dirty="0" smtClean="0">
                <a:latin typeface="Lato Medium" panose="020F0602020204030203"/>
              </a:rPr>
              <a:t>Physical Education Studies</a:t>
            </a:r>
          </a:p>
          <a:p>
            <a:r>
              <a:rPr lang="en-AU" dirty="0" smtClean="0">
                <a:latin typeface="Lato Medium" panose="020F0602020204030203"/>
              </a:rPr>
              <a:t>Provides students </a:t>
            </a:r>
            <a:r>
              <a:rPr lang="en-AU" dirty="0">
                <a:latin typeface="Lato Medium" panose="020F0602020204030203"/>
              </a:rPr>
              <a:t>with the opportunity to compete and develop in sporting activities. Students will be introduced to the body’s anatomical and physiological </a:t>
            </a:r>
            <a:r>
              <a:rPr lang="en-AU" dirty="0" smtClean="0">
                <a:latin typeface="Lato Medium" panose="020F0602020204030203"/>
              </a:rPr>
              <a:t>systems.</a:t>
            </a:r>
            <a:endParaRPr lang="en-AU" dirty="0">
              <a:latin typeface="Lato Medium" panose="020F0602020204030203"/>
            </a:endParaRPr>
          </a:p>
          <a:p>
            <a:endParaRPr lang="en-AU" dirty="0"/>
          </a:p>
        </p:txBody>
      </p:sp>
      <p:pic>
        <p:nvPicPr>
          <p:cNvPr id="4" name="Picture 2" descr="J:\physed\Photos\2011\P321265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2144" y="1988840"/>
            <a:ext cx="4057244" cy="3042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183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7430616" cy="4637111"/>
          </a:xfrm>
        </p:spPr>
        <p:txBody>
          <a:bodyPr/>
          <a:lstStyle/>
          <a:p>
            <a:r>
              <a:rPr lang="en-AU" b="1" dirty="0" smtClean="0">
                <a:latin typeface="Lato Medium" panose="020F0602020204030203"/>
              </a:rPr>
              <a:t>Outdoor Education</a:t>
            </a:r>
          </a:p>
          <a:p>
            <a:r>
              <a:rPr lang="en-AU" dirty="0" smtClean="0">
                <a:latin typeface="Lato Medium" panose="020F0602020204030203"/>
              </a:rPr>
              <a:t>Students develop </a:t>
            </a:r>
            <a:r>
              <a:rPr lang="en-AU" dirty="0">
                <a:latin typeface="Lato Medium" panose="020F0602020204030203"/>
              </a:rPr>
              <a:t>and improve their technical </a:t>
            </a:r>
            <a:r>
              <a:rPr lang="en-AU" dirty="0" smtClean="0">
                <a:latin typeface="Lato Medium" panose="020F0602020204030203"/>
              </a:rPr>
              <a:t>skills, ensure </a:t>
            </a:r>
            <a:r>
              <a:rPr lang="en-AU" dirty="0">
                <a:latin typeface="Lato Medium" panose="020F0602020204030203"/>
              </a:rPr>
              <a:t>safe participation in surfing and abseiling related activities. Students </a:t>
            </a:r>
            <a:r>
              <a:rPr lang="en-AU" dirty="0" smtClean="0">
                <a:latin typeface="Lato Medium" panose="020F0602020204030203"/>
              </a:rPr>
              <a:t> </a:t>
            </a:r>
            <a:r>
              <a:rPr lang="en-AU" dirty="0">
                <a:latin typeface="Lato Medium" panose="020F0602020204030203"/>
              </a:rPr>
              <a:t>demonstrate these skills on a day trip and an overnight expedition. </a:t>
            </a:r>
            <a:endParaRPr lang="en-AU" dirty="0" smtClean="0">
              <a:latin typeface="Lato Medium" panose="020F0602020204030203"/>
            </a:endParaRPr>
          </a:p>
          <a:p>
            <a:endParaRPr lang="en-AU" dirty="0"/>
          </a:p>
        </p:txBody>
      </p:sp>
      <p:pic>
        <p:nvPicPr>
          <p:cNvPr id="5" name="Picture 4" descr="11MRvr1 090"/>
          <p:cNvPicPr>
            <a:picLocks noChangeAspect="1" noChangeArrowheads="1"/>
          </p:cNvPicPr>
          <p:nvPr/>
        </p:nvPicPr>
        <p:blipFill rotWithShape="1">
          <a:blip r:embed="rId3" cstate="print"/>
          <a:srcRect l="20689"/>
          <a:stretch/>
        </p:blipFill>
        <p:spPr bwMode="auto">
          <a:xfrm>
            <a:off x="8328248" y="1916832"/>
            <a:ext cx="2931636" cy="2772308"/>
          </a:xfrm>
          <a:prstGeom prst="rect">
            <a:avLst/>
          </a:prstGeom>
          <a:noFill/>
          <a:ln w="9525">
            <a:noFill/>
            <a:miter lim="800000"/>
            <a:headEnd/>
            <a:tailEnd/>
          </a:ln>
        </p:spPr>
      </p:pic>
    </p:spTree>
    <p:extLst>
      <p:ext uri="{BB962C8B-B14F-4D97-AF65-F5344CB8AC3E}">
        <p14:creationId xmlns:p14="http://schemas.microsoft.com/office/powerpoint/2010/main" val="19416458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392" y="1564234"/>
            <a:ext cx="6840760" cy="3528392"/>
          </a:xfrm>
        </p:spPr>
        <p:txBody>
          <a:bodyPr/>
          <a:lstStyle/>
          <a:p>
            <a:r>
              <a:rPr lang="en-AU" b="1" dirty="0" smtClean="0">
                <a:latin typeface="Lato Medium" panose="020F0602020204030203"/>
              </a:rPr>
              <a:t>Health Studies</a:t>
            </a:r>
          </a:p>
          <a:p>
            <a:r>
              <a:rPr lang="en-AU" dirty="0">
                <a:latin typeface="Lato Medium" panose="020F0602020204030203"/>
              </a:rPr>
              <a:t>The focus for Health Studies is personal health. </a:t>
            </a:r>
            <a:r>
              <a:rPr lang="en-AU" dirty="0" smtClean="0">
                <a:latin typeface="Lato Medium" panose="020F0602020204030203"/>
              </a:rPr>
              <a:t>What determines a person’s level of health</a:t>
            </a:r>
            <a:r>
              <a:rPr lang="en-AU" dirty="0">
                <a:latin typeface="Lato Medium" panose="020F0602020204030203"/>
              </a:rPr>
              <a:t>, factors that enable and reinforce healthy behaviours and approaches to improving health are explored. </a:t>
            </a:r>
          </a:p>
        </p:txBody>
      </p:sp>
      <p:pic>
        <p:nvPicPr>
          <p:cNvPr id="1026" name="Picture 2" descr="Image result for world health organiz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2144" y="1916832"/>
            <a:ext cx="4242505" cy="2823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13071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8641"/>
            <a:ext cx="8229600" cy="1711349"/>
          </a:xfrm>
        </p:spPr>
        <p:txBody>
          <a:bodyPr>
            <a:normAutofit fontScale="90000"/>
          </a:bodyPr>
          <a:lstStyle/>
          <a:p>
            <a:r>
              <a:rPr lang="en-AU" sz="4000" b="1" dirty="0" smtClean="0">
                <a:latin typeface="Lato Heavy" panose="020F0502020204030203" pitchFamily="34" charset="0"/>
                <a:ea typeface="Lato Heavy" panose="020F0502020204030203" pitchFamily="34" charset="0"/>
                <a:cs typeface="Lato Heavy" panose="020F0502020204030203" pitchFamily="34" charset="0"/>
              </a:rPr>
              <a:t>Future Problem Solvers</a:t>
            </a:r>
            <a:br>
              <a:rPr lang="en-AU" sz="4000" b="1" dirty="0" smtClean="0">
                <a:latin typeface="Lato Heavy" panose="020F0502020204030203" pitchFamily="34" charset="0"/>
                <a:ea typeface="Lato Heavy" panose="020F0502020204030203" pitchFamily="34" charset="0"/>
                <a:cs typeface="Lato Heavy" panose="020F0502020204030203" pitchFamily="34" charset="0"/>
              </a:rPr>
            </a:br>
            <a:r>
              <a:rPr lang="en-AU" dirty="0" smtClean="0">
                <a:latin typeface="Lato Medium" panose="020F0602020204030203"/>
              </a:rPr>
              <a:t>by invitation from the Learning Enhancement Centre</a:t>
            </a:r>
            <a:endParaRPr lang="en-AU" dirty="0">
              <a:latin typeface="Lato Medium" panose="020F0602020204030203"/>
            </a:endParaRPr>
          </a:p>
        </p:txBody>
      </p:sp>
      <p:sp>
        <p:nvSpPr>
          <p:cNvPr id="3" name="Content Placeholder 2"/>
          <p:cNvSpPr>
            <a:spLocks noGrp="1"/>
          </p:cNvSpPr>
          <p:nvPr>
            <p:ph idx="1"/>
          </p:nvPr>
        </p:nvSpPr>
        <p:spPr>
          <a:xfrm>
            <a:off x="1981200" y="1700808"/>
            <a:ext cx="5338936" cy="4608512"/>
          </a:xfrm>
        </p:spPr>
        <p:txBody>
          <a:bodyPr/>
          <a:lstStyle/>
          <a:p>
            <a:endParaRPr lang="en-AU" sz="1200" dirty="0">
              <a:solidFill>
                <a:srgbClr val="FFFF00"/>
              </a:solidFill>
            </a:endParaRPr>
          </a:p>
          <a:p>
            <a:r>
              <a:rPr lang="en-AU" sz="2400" dirty="0">
                <a:latin typeface="Lato Medium" panose="020F0602020204030203"/>
              </a:rPr>
              <a:t>For Year 10 students, this is an international education program that focuses on the development of critical, creative and futuristic thinking skills.</a:t>
            </a:r>
          </a:p>
          <a:p>
            <a:endParaRPr lang="en-AU" sz="1100" dirty="0">
              <a:latin typeface="Lato Medium" panose="020F0602020204030203"/>
            </a:endParaRPr>
          </a:p>
          <a:p>
            <a:r>
              <a:rPr lang="en-AU" sz="2400" dirty="0">
                <a:latin typeface="Lato Medium" panose="020F0602020204030203"/>
              </a:rPr>
              <a:t>It challenges students to apply their imagination and thinking skills to some of the most significant issues facing the world today.</a:t>
            </a:r>
          </a:p>
          <a:p>
            <a:endParaRPr lang="en-AU" dirty="0">
              <a:solidFill>
                <a:srgbClr val="FFFF00"/>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6160" y="2708920"/>
            <a:ext cx="3995936" cy="2247714"/>
          </a:xfrm>
          <a:prstGeom prst="rect">
            <a:avLst/>
          </a:prstGeom>
        </p:spPr>
      </p:pic>
    </p:spTree>
    <p:extLst>
      <p:ext uri="{BB962C8B-B14F-4D97-AF65-F5344CB8AC3E}">
        <p14:creationId xmlns:p14="http://schemas.microsoft.com/office/powerpoint/2010/main" val="15269642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341" y="548680"/>
            <a:ext cx="10972800" cy="1143000"/>
          </a:xfrm>
        </p:spPr>
        <p:txBody>
          <a:bodyPr>
            <a:normAutofit fontScale="90000"/>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Languages </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Year 10</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767407" y="1844824"/>
            <a:ext cx="7056785" cy="3240360"/>
          </a:xfrm>
        </p:spPr>
        <p:txBody>
          <a:bodyPr>
            <a:noAutofit/>
          </a:bodyPr>
          <a:lstStyle/>
          <a:p>
            <a:r>
              <a:rPr lang="en-AU" sz="3200" b="1" dirty="0" smtClean="0">
                <a:latin typeface="Lato Medium" panose="020F0602020204030203"/>
              </a:rPr>
              <a:t>Japanese</a:t>
            </a:r>
          </a:p>
          <a:p>
            <a:r>
              <a:rPr lang="en-AU" dirty="0" smtClean="0">
                <a:latin typeface="Lato Medium" panose="020F0602020204030203"/>
              </a:rPr>
              <a:t>Students will develop a better understanding of Japanese people and their culture and feel encouraged in their attempts to speak, listen, read and write in Japanese.</a:t>
            </a:r>
          </a:p>
          <a:p>
            <a:endParaRPr lang="en-US" dirty="0"/>
          </a:p>
          <a:p>
            <a:endParaRPr lang="en-AU" dirty="0" smtClean="0"/>
          </a:p>
          <a:p>
            <a:r>
              <a:rPr lang="en-AU" dirty="0" smtClean="0"/>
              <a:t> </a:t>
            </a:r>
            <a:endParaRPr lang="en-AU" dirty="0"/>
          </a:p>
        </p:txBody>
      </p:sp>
      <p:pic>
        <p:nvPicPr>
          <p:cNvPr id="2052" name="Picture 4" descr="Image result for japa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8208" y="1916832"/>
            <a:ext cx="3600400" cy="216024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48772" y="4797152"/>
            <a:ext cx="10657185" cy="1384995"/>
          </a:xfrm>
          <a:prstGeom prst="rect">
            <a:avLst/>
          </a:prstGeom>
          <a:noFill/>
        </p:spPr>
        <p:txBody>
          <a:bodyPr wrap="square" rtlCol="0">
            <a:spAutoFit/>
          </a:bodyPr>
          <a:lstStyle/>
          <a:p>
            <a:r>
              <a:rPr lang="en-AU" sz="2800" dirty="0" smtClean="0">
                <a:solidFill>
                  <a:schemeClr val="bg1"/>
                </a:solidFill>
                <a:latin typeface="Lato Medium" panose="020F0602020204030203"/>
                <a:cs typeface="Arial" panose="020B0604020202020204" pitchFamily="34" charset="0"/>
              </a:rPr>
              <a:t>Students </a:t>
            </a:r>
            <a:r>
              <a:rPr lang="en-AU" sz="2800" dirty="0">
                <a:solidFill>
                  <a:schemeClr val="bg1"/>
                </a:solidFill>
                <a:latin typeface="Lato Medium" panose="020F0602020204030203"/>
                <a:cs typeface="Arial" panose="020B0604020202020204" pitchFamily="34" charset="0"/>
              </a:rPr>
              <a:t>will watch Japanese films and have lunch at a Japanese restaurant mid-year. In addition, there is an opportunity to participate in a tour to Japan in Years 10, 11 and </a:t>
            </a:r>
            <a:r>
              <a:rPr lang="en-AU" sz="2800" dirty="0" smtClean="0">
                <a:solidFill>
                  <a:schemeClr val="bg1"/>
                </a:solidFill>
                <a:latin typeface="Lato Medium" panose="020F0602020204030203"/>
                <a:cs typeface="Arial" panose="020B0604020202020204" pitchFamily="34" charset="0"/>
              </a:rPr>
              <a:t>12.</a:t>
            </a:r>
            <a:endParaRPr lang="en-AU" sz="2800" dirty="0">
              <a:solidFill>
                <a:schemeClr val="bg1"/>
              </a:solidFill>
              <a:latin typeface="Lato Medium" panose="020F0602020204030203"/>
              <a:cs typeface="Arial" panose="020B0604020202020204" pitchFamily="34" charset="0"/>
            </a:endParaRPr>
          </a:p>
        </p:txBody>
      </p:sp>
    </p:spTree>
    <p:extLst>
      <p:ext uri="{BB962C8B-B14F-4D97-AF65-F5344CB8AC3E}">
        <p14:creationId xmlns:p14="http://schemas.microsoft.com/office/powerpoint/2010/main" val="39035991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32656"/>
            <a:ext cx="8229600" cy="1143000"/>
          </a:xfrm>
        </p:spPr>
        <p:txBody>
          <a:bodyPr>
            <a:normAutofit fontScale="90000"/>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Languages </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Year 10</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983432" y="1700807"/>
            <a:ext cx="7656573" cy="4248472"/>
          </a:xfrm>
        </p:spPr>
        <p:txBody>
          <a:bodyPr>
            <a:normAutofit/>
          </a:bodyPr>
          <a:lstStyle/>
          <a:p>
            <a:r>
              <a:rPr lang="en-AU" b="1" dirty="0" smtClean="0">
                <a:latin typeface="Lato Medium" panose="020F0602020204030203"/>
              </a:rPr>
              <a:t>French</a:t>
            </a:r>
          </a:p>
          <a:p>
            <a:r>
              <a:rPr lang="en-AU" dirty="0">
                <a:latin typeface="Lato Medium" panose="020F0602020204030203"/>
              </a:rPr>
              <a:t>Students will develop a deeper understanding of Francophone people and their culture and will continue to build their skills in speaking, listening, reading and writing in French. </a:t>
            </a:r>
            <a:endParaRPr lang="en-AU" dirty="0" smtClean="0">
              <a:latin typeface="Lato Medium" panose="020F0602020204030203"/>
            </a:endParaRPr>
          </a:p>
          <a:p>
            <a:r>
              <a:rPr lang="en-AU" dirty="0" smtClean="0">
                <a:latin typeface="Lato Medium" panose="020F0602020204030203"/>
              </a:rPr>
              <a:t>Students will watch French films and participate in excursions and incursions. In addition, there is the opportunity to participate in a tour to France in the future. </a:t>
            </a:r>
            <a:endParaRPr lang="en-AU" dirty="0">
              <a:latin typeface="Lato Medium" panose="020F0602020204030203"/>
            </a:endParaRPr>
          </a:p>
        </p:txBody>
      </p:sp>
      <p:pic>
        <p:nvPicPr>
          <p:cNvPr id="3074" name="Picture 2" descr="Image result for franc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19505" y="2636911"/>
            <a:ext cx="3582590" cy="2376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89348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Humanities</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Year 10</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normAutofit/>
          </a:bodyPr>
          <a:lstStyle/>
          <a:p>
            <a:r>
              <a:rPr lang="en-AU" sz="2900" b="1" dirty="0">
                <a:latin typeface="Lato Medium" panose="020F0602020204030203"/>
              </a:rPr>
              <a:t>Economics and Business</a:t>
            </a:r>
          </a:p>
          <a:p>
            <a:r>
              <a:rPr lang="en-AU" sz="2900" dirty="0">
                <a:latin typeface="Lato Medium" panose="020F0602020204030203"/>
              </a:rPr>
              <a:t>Students study the Stock Market, Firms and Production and the Economics of Development.</a:t>
            </a:r>
          </a:p>
          <a:p>
            <a:endParaRPr lang="en-AU" sz="2900" dirty="0">
              <a:latin typeface="Lato Medium" panose="020F0602020204030203"/>
            </a:endParaRPr>
          </a:p>
          <a:p>
            <a:r>
              <a:rPr lang="en-AU" sz="2900" b="1" dirty="0">
                <a:latin typeface="Lato Medium" panose="020F0602020204030203"/>
              </a:rPr>
              <a:t>Geography</a:t>
            </a:r>
          </a:p>
          <a:p>
            <a:r>
              <a:rPr lang="en-AU" sz="2900" dirty="0">
                <a:latin typeface="Lato Medium" panose="020F0602020204030203"/>
              </a:rPr>
              <a:t>Students examine environmental challenges that will affect their future lives and the concept of Global well-being. Students studying Geography are challenged to develop strategies to preserve our valuable world.</a:t>
            </a:r>
          </a:p>
          <a:p>
            <a:endParaRPr lang="en-AU" sz="2900" dirty="0"/>
          </a:p>
          <a:p>
            <a:endParaRPr lang="en-AU" dirty="0"/>
          </a:p>
          <a:p>
            <a:endParaRPr lang="en-AU" b="1" dirty="0"/>
          </a:p>
        </p:txBody>
      </p:sp>
    </p:spTree>
    <p:extLst>
      <p:ext uri="{BB962C8B-B14F-4D97-AF65-F5344CB8AC3E}">
        <p14:creationId xmlns:p14="http://schemas.microsoft.com/office/powerpoint/2010/main" val="2360713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Humanities</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Year 10</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normAutofit fontScale="92500" lnSpcReduction="20000"/>
          </a:bodyPr>
          <a:lstStyle/>
          <a:p>
            <a:endParaRPr lang="en-AU" sz="2900" dirty="0"/>
          </a:p>
          <a:p>
            <a:r>
              <a:rPr lang="en-AU" sz="2900" b="1" dirty="0">
                <a:latin typeface="Lato Medium" panose="020F0602020204030203"/>
              </a:rPr>
              <a:t>Politics and Law (Civics &amp; Citizenship)</a:t>
            </a:r>
          </a:p>
          <a:p>
            <a:r>
              <a:rPr lang="en-AU" sz="2900" dirty="0">
                <a:latin typeface="Lato Medium" panose="020F0602020204030203"/>
              </a:rPr>
              <a:t>Students will compare the Australian Political and legal system with that of the USA and a non-democratic state. They will also examine how laws are made and enforced. </a:t>
            </a:r>
          </a:p>
          <a:p>
            <a:endParaRPr lang="en-AU" sz="2900" dirty="0">
              <a:latin typeface="Lato Medium" panose="020F0602020204030203"/>
            </a:endParaRPr>
          </a:p>
          <a:p>
            <a:r>
              <a:rPr lang="en-AU" sz="2900" b="1" dirty="0">
                <a:latin typeface="Lato Medium" panose="020F0602020204030203"/>
              </a:rPr>
              <a:t>Accounting and Business</a:t>
            </a:r>
          </a:p>
          <a:p>
            <a:r>
              <a:rPr lang="en-AU" sz="2900" dirty="0">
                <a:latin typeface="Lato Medium" panose="020F0602020204030203"/>
              </a:rPr>
              <a:t>This course is designed to familiarise students with a number of basic accounting and business concepts. Students will develop skills required to identify possibilities and create opportunities in the business world. </a:t>
            </a:r>
            <a:endParaRPr lang="en-AU" sz="2900" b="1" dirty="0">
              <a:latin typeface="Lato Medium" panose="020F0602020204030203"/>
            </a:endParaRPr>
          </a:p>
          <a:p>
            <a:endParaRPr lang="en-AU" dirty="0"/>
          </a:p>
          <a:p>
            <a:endParaRPr lang="en-AU" b="1" dirty="0"/>
          </a:p>
        </p:txBody>
      </p:sp>
    </p:spTree>
    <p:extLst>
      <p:ext uri="{BB962C8B-B14F-4D97-AF65-F5344CB8AC3E}">
        <p14:creationId xmlns:p14="http://schemas.microsoft.com/office/powerpoint/2010/main" val="2776624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0856" y="260648"/>
            <a:ext cx="8229600" cy="1417638"/>
          </a:xfrm>
        </p:spPr>
        <p:txBody>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Compulsory subjects in Year 10</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919536" y="1484784"/>
            <a:ext cx="8579296" cy="5112568"/>
          </a:xfrm>
        </p:spPr>
        <p:txBody>
          <a:bodyPr>
            <a:noAutofit/>
          </a:bodyPr>
          <a:lstStyle/>
          <a:p>
            <a:endParaRPr lang="en-AU" sz="2000" dirty="0"/>
          </a:p>
          <a:p>
            <a:pPr algn="ctr"/>
            <a:r>
              <a:rPr lang="en-AU" dirty="0" smtClean="0">
                <a:latin typeface="Lato Medium" panose="020F0602020204030203"/>
              </a:rPr>
              <a:t>English</a:t>
            </a:r>
          </a:p>
          <a:p>
            <a:pPr algn="ctr"/>
            <a:r>
              <a:rPr lang="en-AU" dirty="0" smtClean="0">
                <a:latin typeface="Lato Medium" panose="020F0602020204030203"/>
              </a:rPr>
              <a:t>Maths</a:t>
            </a:r>
          </a:p>
          <a:p>
            <a:pPr algn="ctr"/>
            <a:r>
              <a:rPr lang="en-AU" dirty="0" smtClean="0">
                <a:latin typeface="Lato Medium" panose="020F0602020204030203"/>
              </a:rPr>
              <a:t>Science</a:t>
            </a:r>
          </a:p>
          <a:p>
            <a:pPr algn="ctr"/>
            <a:r>
              <a:rPr lang="en-AU" dirty="0" smtClean="0">
                <a:latin typeface="Lato Medium" panose="020F0602020204030203"/>
              </a:rPr>
              <a:t>Humanities</a:t>
            </a:r>
          </a:p>
          <a:p>
            <a:pPr algn="ctr"/>
            <a:r>
              <a:rPr lang="en-AU" dirty="0" smtClean="0">
                <a:latin typeface="Lato Medium" panose="020F0602020204030203"/>
              </a:rPr>
              <a:t>Health </a:t>
            </a:r>
            <a:r>
              <a:rPr lang="en-AU" dirty="0">
                <a:latin typeface="Lato Medium" panose="020F0602020204030203"/>
              </a:rPr>
              <a:t>&amp; Physical </a:t>
            </a:r>
            <a:r>
              <a:rPr lang="en-AU" dirty="0" smtClean="0">
                <a:latin typeface="Lato Medium" panose="020F0602020204030203"/>
              </a:rPr>
              <a:t>Education</a:t>
            </a:r>
          </a:p>
          <a:p>
            <a:pPr algn="ctr"/>
            <a:r>
              <a:rPr lang="en-AU" dirty="0" smtClean="0">
                <a:latin typeface="Lato Medium" panose="020F0602020204030203"/>
              </a:rPr>
              <a:t>Christian Education</a:t>
            </a:r>
          </a:p>
          <a:p>
            <a:pPr algn="ctr"/>
            <a:r>
              <a:rPr lang="en-AU" dirty="0" smtClean="0">
                <a:latin typeface="Lato Medium" panose="020F0602020204030203"/>
              </a:rPr>
              <a:t>Career </a:t>
            </a:r>
            <a:r>
              <a:rPr lang="en-AU" dirty="0">
                <a:latin typeface="Lato Medium" panose="020F0602020204030203"/>
              </a:rPr>
              <a:t>Education</a:t>
            </a:r>
          </a:p>
          <a:p>
            <a:endParaRPr lang="en-AU" sz="2000" dirty="0"/>
          </a:p>
        </p:txBody>
      </p:sp>
    </p:spTree>
    <p:extLst>
      <p:ext uri="{BB962C8B-B14F-4D97-AF65-F5344CB8AC3E}">
        <p14:creationId xmlns:p14="http://schemas.microsoft.com/office/powerpoint/2010/main" val="24866292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	</a:t>
            </a:r>
            <a:endParaRPr lang="en-AU" dirty="0"/>
          </a:p>
        </p:txBody>
      </p:sp>
      <p:sp>
        <p:nvSpPr>
          <p:cNvPr id="3" name="Content Placeholder 2"/>
          <p:cNvSpPr>
            <a:spLocks noGrp="1"/>
          </p:cNvSpPr>
          <p:nvPr>
            <p:ph idx="1"/>
          </p:nvPr>
        </p:nvSpPr>
        <p:spPr/>
        <p:txBody>
          <a:bodyPr>
            <a:normAutofit/>
          </a:bodyPr>
          <a:lstStyle/>
          <a:p>
            <a:pPr algn="ctr">
              <a:spcBef>
                <a:spcPts val="0"/>
              </a:spcBef>
            </a:pPr>
            <a:r>
              <a:rPr lang="en-AU" sz="3600" dirty="0">
                <a:latin typeface="Lato Medium" panose="020F0602020204030203"/>
              </a:rPr>
              <a:t>Mrs </a:t>
            </a:r>
            <a:r>
              <a:rPr lang="en-AU" sz="3600" dirty="0" smtClean="0">
                <a:latin typeface="Lato Medium" panose="020F0602020204030203"/>
              </a:rPr>
              <a:t>Bronwyn Carruthers</a:t>
            </a:r>
            <a:endParaRPr lang="en-AU" sz="3600" dirty="0">
              <a:latin typeface="Lato Medium" panose="020F0602020204030203"/>
            </a:endParaRPr>
          </a:p>
          <a:p>
            <a:pPr algn="ctr">
              <a:spcBef>
                <a:spcPts val="0"/>
              </a:spcBef>
            </a:pPr>
            <a:r>
              <a:rPr lang="en-AU" sz="3600" dirty="0">
                <a:latin typeface="Lato Medium" panose="020F0602020204030203"/>
              </a:rPr>
              <a:t>will now discuss </a:t>
            </a:r>
          </a:p>
          <a:p>
            <a:pPr algn="ctr">
              <a:spcBef>
                <a:spcPts val="0"/>
              </a:spcBef>
            </a:pPr>
            <a:r>
              <a:rPr lang="en-AU" sz="3600" dirty="0">
                <a:latin typeface="Lato Medium" panose="020F0602020204030203"/>
              </a:rPr>
              <a:t>The Arts, </a:t>
            </a:r>
          </a:p>
          <a:p>
            <a:pPr algn="ctr">
              <a:spcBef>
                <a:spcPts val="0"/>
              </a:spcBef>
            </a:pPr>
            <a:r>
              <a:rPr lang="en-AU" sz="3600" dirty="0">
                <a:latin typeface="Lato Medium" panose="020F0602020204030203"/>
              </a:rPr>
              <a:t>Technologies,</a:t>
            </a:r>
          </a:p>
          <a:p>
            <a:pPr algn="ctr">
              <a:spcBef>
                <a:spcPts val="0"/>
              </a:spcBef>
            </a:pPr>
            <a:r>
              <a:rPr lang="en-AU" sz="3600" dirty="0">
                <a:latin typeface="Lato Medium" panose="020F0602020204030203"/>
              </a:rPr>
              <a:t>and general information on the WACE in </a:t>
            </a:r>
            <a:r>
              <a:rPr lang="en-AU" sz="3600" dirty="0" smtClean="0">
                <a:latin typeface="Lato Medium" panose="020F0602020204030203"/>
              </a:rPr>
              <a:t>2020/21</a:t>
            </a:r>
            <a:endParaRPr lang="en-AU" sz="3600" dirty="0">
              <a:latin typeface="Lato Medium" panose="020F0602020204030203"/>
            </a:endParaRPr>
          </a:p>
        </p:txBody>
      </p:sp>
    </p:spTree>
    <p:extLst>
      <p:ext uri="{BB962C8B-B14F-4D97-AF65-F5344CB8AC3E}">
        <p14:creationId xmlns:p14="http://schemas.microsoft.com/office/powerpoint/2010/main" val="1030678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latin typeface="Lato Heavy" panose="020F0502020204030203" pitchFamily="34" charset="0"/>
                <a:ea typeface="Lato Heavy" panose="020F0502020204030203" pitchFamily="34" charset="0"/>
                <a:cs typeface="Lato Heavy" panose="020F0502020204030203" pitchFamily="34" charset="0"/>
              </a:rPr>
              <a:t>Humanities 2017</a:t>
            </a:r>
            <a:endParaRPr lang="en-AU"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479376" y="1600201"/>
            <a:ext cx="11103024" cy="4525963"/>
          </a:xfrm>
        </p:spPr>
        <p:txBody>
          <a:bodyPr>
            <a:normAutofit/>
          </a:bodyPr>
          <a:lstStyle/>
          <a:p>
            <a:pPr marL="342900" indent="-342900">
              <a:buFont typeface="Arial" panose="020B0604020202020204" pitchFamily="34" charset="0"/>
              <a:buChar char="•"/>
            </a:pPr>
            <a:r>
              <a:rPr lang="en-AU" sz="2400" dirty="0" smtClean="0">
                <a:latin typeface="Lato Medium"/>
              </a:rPr>
              <a:t>2015 &amp; 2016 – Geography, Politics &amp; Law, Economics are all Electives</a:t>
            </a:r>
          </a:p>
          <a:p>
            <a:pPr marL="342900" indent="-342900">
              <a:buFont typeface="Arial" panose="020B0604020202020204" pitchFamily="34" charset="0"/>
              <a:buChar char="•"/>
            </a:pPr>
            <a:r>
              <a:rPr lang="en-AU" sz="2400" dirty="0" smtClean="0">
                <a:latin typeface="Lato Medium"/>
              </a:rPr>
              <a:t>Changes in the Australian Curriculum see these electives moving back to compulsory curriculum content for 2017 onwards</a:t>
            </a:r>
          </a:p>
          <a:p>
            <a:pPr marL="342900" indent="-342900">
              <a:buFont typeface="Arial" panose="020B0604020202020204" pitchFamily="34" charset="0"/>
              <a:buChar char="•"/>
            </a:pPr>
            <a:r>
              <a:rPr lang="en-AU" sz="2400" dirty="0" smtClean="0">
                <a:latin typeface="Lato Medium"/>
              </a:rPr>
              <a:t>Students currently studying one of these in Year 9 will need to choose a different elective in 2017</a:t>
            </a:r>
          </a:p>
          <a:p>
            <a:pPr marL="342900" indent="-342900">
              <a:buFont typeface="Arial" panose="020B0604020202020204" pitchFamily="34" charset="0"/>
              <a:buChar char="•"/>
            </a:pPr>
            <a:r>
              <a:rPr lang="en-AU" sz="2400" dirty="0" smtClean="0">
                <a:latin typeface="Lato Medium"/>
              </a:rPr>
              <a:t>Content from Geography, Politics &amp; Law and Economics will be covered in the compulsory Humanities course</a:t>
            </a:r>
          </a:p>
          <a:p>
            <a:pPr marL="342900" indent="-342900">
              <a:buFont typeface="Arial" panose="020B0604020202020204" pitchFamily="34" charset="0"/>
              <a:buChar char="•"/>
            </a:pPr>
            <a:r>
              <a:rPr lang="en-AU" sz="2400" dirty="0" smtClean="0">
                <a:latin typeface="Lato Medium"/>
              </a:rPr>
              <a:t>Time for other electives will be reduced but students will still be able to study three electives as they have done in 2016</a:t>
            </a:r>
            <a:endParaRPr lang="en-AU" sz="2400" dirty="0">
              <a:latin typeface="Lato Medium"/>
            </a:endParaRPr>
          </a:p>
        </p:txBody>
      </p:sp>
    </p:spTree>
    <p:extLst>
      <p:ext uri="{BB962C8B-B14F-4D97-AF65-F5344CB8AC3E}">
        <p14:creationId xmlns:p14="http://schemas.microsoft.com/office/powerpoint/2010/main" val="3129196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AU" dirty="0" smtClean="0">
                <a:latin typeface="Lato Medium" panose="020F0602020204030203"/>
              </a:rPr>
              <a:t>Year 10 Students will study a combination of subjects that are aligned with the Western Australian Curriculum except in Languages which is aligned to the older Curriculum Framework.</a:t>
            </a:r>
          </a:p>
          <a:p>
            <a:endParaRPr lang="en-AU" dirty="0" smtClean="0">
              <a:latin typeface="Lato Medium" panose="020F0602020204030203"/>
            </a:endParaRPr>
          </a:p>
          <a:p>
            <a:r>
              <a:rPr lang="en-AU" dirty="0" smtClean="0">
                <a:latin typeface="Lato Medium" panose="020F0602020204030203"/>
              </a:rPr>
              <a:t>The Western Australian Curriculum for Languages is being slowly rolled out and is not likely to be implemented in WA secondary schools until 2020.</a:t>
            </a:r>
            <a:endParaRPr lang="en-AU" dirty="0">
              <a:latin typeface="Lato Medium" panose="020F0602020204030203"/>
            </a:endParaRPr>
          </a:p>
        </p:txBody>
      </p:sp>
    </p:spTree>
    <p:extLst>
      <p:ext uri="{BB962C8B-B14F-4D97-AF65-F5344CB8AC3E}">
        <p14:creationId xmlns:p14="http://schemas.microsoft.com/office/powerpoint/2010/main" val="37703303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5440" y="2132856"/>
            <a:ext cx="10153128" cy="1972816"/>
          </a:xfrm>
        </p:spPr>
        <p:txBody>
          <a:bodyPr/>
          <a:lstStyle/>
          <a:p>
            <a:r>
              <a:rPr lang="en-AU" dirty="0" smtClean="0">
                <a:latin typeface="Lato Medium" panose="020F0602020204030203"/>
              </a:rPr>
              <a:t>At LJBC, subjects in Lower Secondary are designed to prepare students for the Western Australian Curriculum aligned courses for Year 11 and Year 12 for the WACE in 2020/21.</a:t>
            </a:r>
            <a:endParaRPr lang="en-AU" dirty="0">
              <a:latin typeface="Lato Medium" panose="020F0602020204030203"/>
            </a:endParaRPr>
          </a:p>
        </p:txBody>
      </p:sp>
    </p:spTree>
    <p:extLst>
      <p:ext uri="{BB962C8B-B14F-4D97-AF65-F5344CB8AC3E}">
        <p14:creationId xmlns:p14="http://schemas.microsoft.com/office/powerpoint/2010/main" val="5754206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836711"/>
            <a:ext cx="10972800" cy="5289453"/>
          </a:xfrm>
        </p:spPr>
        <p:txBody>
          <a:bodyPr/>
          <a:lstStyle/>
          <a:p>
            <a:r>
              <a:rPr lang="en-AU" dirty="0" smtClean="0">
                <a:latin typeface="Lato Medium" panose="020F0602020204030203"/>
              </a:rPr>
              <a:t>ENGLISH </a:t>
            </a:r>
          </a:p>
          <a:p>
            <a:r>
              <a:rPr lang="en-AU" dirty="0">
                <a:latin typeface="Lato Medium" panose="020F0602020204030203"/>
              </a:rPr>
              <a:t>	</a:t>
            </a:r>
            <a:r>
              <a:rPr lang="en-AU" dirty="0" smtClean="0">
                <a:latin typeface="Lato Medium" panose="020F0602020204030203"/>
              </a:rPr>
              <a:t>Language, Literature, Literacy</a:t>
            </a:r>
          </a:p>
          <a:p>
            <a:r>
              <a:rPr lang="en-AU" dirty="0" smtClean="0">
                <a:latin typeface="Lato Medium" panose="020F0602020204030203"/>
              </a:rPr>
              <a:t>MATHEMATICS </a:t>
            </a:r>
          </a:p>
          <a:p>
            <a:r>
              <a:rPr lang="en-AU" dirty="0">
                <a:latin typeface="Lato Medium" panose="020F0602020204030203"/>
              </a:rPr>
              <a:t>	</a:t>
            </a:r>
            <a:r>
              <a:rPr lang="en-AU" dirty="0" smtClean="0">
                <a:latin typeface="Lato Medium" panose="020F0602020204030203"/>
              </a:rPr>
              <a:t>Number and Algebra, Measurement and Geometry, Statistics 	and Probability</a:t>
            </a:r>
          </a:p>
          <a:p>
            <a:r>
              <a:rPr lang="en-AU" dirty="0" smtClean="0">
                <a:latin typeface="Lato Medium" panose="020F0602020204030203"/>
              </a:rPr>
              <a:t>SCIENCE </a:t>
            </a:r>
          </a:p>
          <a:p>
            <a:r>
              <a:rPr lang="en-AU" dirty="0">
                <a:latin typeface="Lato Medium" panose="020F0602020204030203"/>
              </a:rPr>
              <a:t>	</a:t>
            </a:r>
            <a:r>
              <a:rPr lang="en-AU" dirty="0" smtClean="0">
                <a:latin typeface="Lato Medium" panose="020F0602020204030203"/>
              </a:rPr>
              <a:t>Chemistry, Geology, Physics, Biology</a:t>
            </a:r>
          </a:p>
          <a:p>
            <a:r>
              <a:rPr lang="en-AU" dirty="0" smtClean="0">
                <a:latin typeface="Lato Medium" panose="020F0602020204030203"/>
              </a:rPr>
              <a:t>Humanities </a:t>
            </a:r>
          </a:p>
          <a:p>
            <a:r>
              <a:rPr lang="en-AU" dirty="0">
                <a:latin typeface="Lato Medium" panose="020F0602020204030203"/>
              </a:rPr>
              <a:t>	</a:t>
            </a:r>
            <a:r>
              <a:rPr lang="en-AU" dirty="0" smtClean="0">
                <a:latin typeface="Lato Medium" panose="020F0602020204030203"/>
              </a:rPr>
              <a:t>Civics and Citizenship, Economics and Business, Geography, 	History</a:t>
            </a:r>
            <a:endParaRPr lang="en-AU" dirty="0">
              <a:latin typeface="Lato Medium" panose="020F0602020204030203"/>
            </a:endParaRPr>
          </a:p>
        </p:txBody>
      </p:sp>
    </p:spTree>
    <p:extLst>
      <p:ext uri="{BB962C8B-B14F-4D97-AF65-F5344CB8AC3E}">
        <p14:creationId xmlns:p14="http://schemas.microsoft.com/office/powerpoint/2010/main" val="3824133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68760"/>
            <a:ext cx="10972800" cy="1143000"/>
          </a:xfrm>
        </p:spPr>
        <p:txBody>
          <a:bodyPr>
            <a:normAutofit fontScale="90000"/>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Health &amp; Physical Education </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Year 10 – compulsory component</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609600" y="3501008"/>
            <a:ext cx="10972800" cy="1684783"/>
          </a:xfrm>
        </p:spPr>
        <p:txBody>
          <a:bodyPr/>
          <a:lstStyle/>
          <a:p>
            <a:r>
              <a:rPr lang="en-AU" dirty="0">
                <a:latin typeface="Lato Medium" panose="020F0602020204030203"/>
              </a:rPr>
              <a:t>Physical Education is compulsory for all Year 10 students and provides the opportunity to participate in recreational activities that will lead to life-long healthy habits. </a:t>
            </a:r>
            <a:endParaRPr lang="en-AU" dirty="0" smtClean="0">
              <a:latin typeface="Lato Medium" panose="020F0602020204030203"/>
            </a:endParaRPr>
          </a:p>
          <a:p>
            <a:endParaRPr lang="en-AU" dirty="0">
              <a:solidFill>
                <a:srgbClr val="FFFF00"/>
              </a:solidFill>
            </a:endParaRPr>
          </a:p>
        </p:txBody>
      </p:sp>
    </p:spTree>
    <p:extLst>
      <p:ext uri="{BB962C8B-B14F-4D97-AF65-F5344CB8AC3E}">
        <p14:creationId xmlns:p14="http://schemas.microsoft.com/office/powerpoint/2010/main" val="32834988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latin typeface="Lato Heavy" panose="020F0502020204030203" pitchFamily="34" charset="0"/>
                <a:ea typeface="Lato Heavy" panose="020F0502020204030203" pitchFamily="34" charset="0"/>
                <a:cs typeface="Lato Heavy" panose="020F0502020204030203" pitchFamily="34" charset="0"/>
              </a:rPr>
              <a:t>Christian Education</a:t>
            </a:r>
            <a:endParaRPr lang="en-AU" dirty="0">
              <a:latin typeface="Lato Heavy" panose="020F0502020204030203" pitchFamily="34" charset="0"/>
              <a:ea typeface="Lato Heavy" panose="020F0502020204030203" pitchFamily="34" charset="0"/>
              <a:cs typeface="Lato Heavy" panose="020F0502020204030203" pitchFamily="34" charset="0"/>
            </a:endParaRPr>
          </a:p>
        </p:txBody>
      </p:sp>
      <p:sp>
        <p:nvSpPr>
          <p:cNvPr id="4" name="Rectangle 3"/>
          <p:cNvSpPr/>
          <p:nvPr/>
        </p:nvSpPr>
        <p:spPr>
          <a:xfrm>
            <a:off x="609600" y="1600201"/>
            <a:ext cx="10972800" cy="3539430"/>
          </a:xfrm>
          <a:prstGeom prst="rect">
            <a:avLst/>
          </a:prstGeom>
        </p:spPr>
        <p:txBody>
          <a:bodyPr wrap="square">
            <a:spAutoFit/>
          </a:bodyPr>
          <a:lstStyle/>
          <a:p>
            <a:pPr>
              <a:spcAft>
                <a:spcPts val="0"/>
              </a:spcAft>
            </a:pPr>
            <a:r>
              <a:rPr lang="en-AU" sz="2800" dirty="0">
                <a:solidFill>
                  <a:schemeClr val="bg1"/>
                </a:solidFill>
                <a:latin typeface="Lato Medium" panose="020F0602020204030203"/>
                <a:ea typeface="Times New Roman" panose="02020603050405020304" pitchFamily="18" charset="0"/>
                <a:cs typeface="Arial" panose="020B0604020202020204" pitchFamily="34" charset="0"/>
              </a:rPr>
              <a:t>Christian Education during upper secondary years focus on the teachings of Jesus and what we can learn from his dealings with people and his reactions to a variety of circumstances. Students have the opportunity to discuss complex ethical and life issues and are introduced to different world religions and how they compare to Christianity. Social justice carries into the upper secondary years where students explore issues like and ethical trading and injustice in the world.</a:t>
            </a:r>
            <a:endParaRPr lang="en-AU" sz="2800" dirty="0">
              <a:solidFill>
                <a:schemeClr val="bg1"/>
              </a:solidFill>
              <a:effectLst/>
              <a:latin typeface="Lato Medium" panose="020F0602020204030203"/>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1571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Career Education Focus</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Year 10</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normAutofit/>
          </a:bodyPr>
          <a:lstStyle/>
          <a:p>
            <a:pPr marL="457200" indent="-457200">
              <a:buFont typeface="Arial" panose="020B0604020202020204" pitchFamily="34" charset="0"/>
              <a:buChar char="•"/>
            </a:pPr>
            <a:r>
              <a:rPr lang="en-AU" dirty="0" smtClean="0">
                <a:latin typeface="Lato Medium" panose="020F0602020204030203"/>
              </a:rPr>
              <a:t>Basic introduction to Careers</a:t>
            </a:r>
          </a:p>
          <a:p>
            <a:pPr marL="457200" indent="-457200">
              <a:buFont typeface="Arial" panose="020B0604020202020204" pitchFamily="34" charset="0"/>
              <a:buChar char="•"/>
            </a:pPr>
            <a:r>
              <a:rPr lang="en-AU" dirty="0" smtClean="0">
                <a:latin typeface="Lato Medium" panose="020F0602020204030203"/>
              </a:rPr>
              <a:t>Students understand factors that underpin career development</a:t>
            </a:r>
          </a:p>
          <a:p>
            <a:pPr marL="457200" indent="-457200">
              <a:buFont typeface="Arial" panose="020B0604020202020204" pitchFamily="34" charset="0"/>
              <a:buChar char="•"/>
            </a:pPr>
            <a:r>
              <a:rPr lang="en-AU" dirty="0" smtClean="0">
                <a:latin typeface="Lato Medium" panose="020F0602020204030203"/>
              </a:rPr>
              <a:t>Students will investigate career development opportunities</a:t>
            </a:r>
          </a:p>
          <a:p>
            <a:pPr marL="457200" indent="-457200">
              <a:buFont typeface="Arial" panose="020B0604020202020204" pitchFamily="34" charset="0"/>
              <a:buChar char="•"/>
            </a:pPr>
            <a:r>
              <a:rPr lang="en-AU" dirty="0" smtClean="0">
                <a:latin typeface="Lato Medium" panose="020F0602020204030203"/>
              </a:rPr>
              <a:t>Students understand how aspects of the changing world and technology advances impacts on career development opportunities</a:t>
            </a:r>
          </a:p>
          <a:p>
            <a:pPr marL="457200" indent="-457200">
              <a:buFont typeface="Arial" panose="020B0604020202020204" pitchFamily="34" charset="0"/>
              <a:buChar char="•"/>
            </a:pPr>
            <a:r>
              <a:rPr lang="en-AU" dirty="0" smtClean="0">
                <a:latin typeface="Lato Medium" panose="020F0602020204030203"/>
              </a:rPr>
              <a:t>Identify and pursue training that will lead to a career pathway that will be ‘fun’!</a:t>
            </a:r>
            <a:endParaRPr lang="en-AU" dirty="0">
              <a:latin typeface="Lato Medium" panose="020F0602020204030203"/>
            </a:endParaRPr>
          </a:p>
        </p:txBody>
      </p:sp>
    </p:spTree>
    <p:extLst>
      <p:ext uri="{BB962C8B-B14F-4D97-AF65-F5344CB8AC3E}">
        <p14:creationId xmlns:p14="http://schemas.microsoft.com/office/powerpoint/2010/main" val="5054212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12 template" id="{AF3E0871-768F-4B9A-B6ED-8C288603C2FD}" vid="{EF84022A-7202-4E0C-AB7E-89D085C7F3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K-12 template</Template>
  <TotalTime>561</TotalTime>
  <Words>1675</Words>
  <Application>Microsoft Office PowerPoint</Application>
  <PresentationFormat>Widescreen</PresentationFormat>
  <Paragraphs>158</Paragraphs>
  <Slides>20</Slides>
  <Notes>13</Notes>
  <HiddenSlides>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Lato Heavy</vt:lpstr>
      <vt:lpstr>Lato Medium</vt:lpstr>
      <vt:lpstr>Times New Roman</vt:lpstr>
      <vt:lpstr>Office Theme</vt:lpstr>
      <vt:lpstr>PowerPoint Presentation</vt:lpstr>
      <vt:lpstr>Compulsory subjects in Year 10</vt:lpstr>
      <vt:lpstr>Humanities 2017</vt:lpstr>
      <vt:lpstr>PowerPoint Presentation</vt:lpstr>
      <vt:lpstr>PowerPoint Presentation</vt:lpstr>
      <vt:lpstr>PowerPoint Presentation</vt:lpstr>
      <vt:lpstr>Health &amp; Physical Education  Year 10 – compulsory component</vt:lpstr>
      <vt:lpstr>Christian Education</vt:lpstr>
      <vt:lpstr>Career Education Focus Year 10</vt:lpstr>
      <vt:lpstr>Elective subjects in Year 10</vt:lpstr>
      <vt:lpstr>Duration of an elective subject</vt:lpstr>
      <vt:lpstr>Health &amp; Physical Education Electives Year 10</vt:lpstr>
      <vt:lpstr>PowerPoint Presentation</vt:lpstr>
      <vt:lpstr>PowerPoint Presentation</vt:lpstr>
      <vt:lpstr>Future Problem Solvers by invitation from the Learning Enhancement Centre</vt:lpstr>
      <vt:lpstr>Languages  Year 10</vt:lpstr>
      <vt:lpstr>Languages  Year 10</vt:lpstr>
      <vt:lpstr>Humanities Year 10</vt:lpstr>
      <vt:lpstr>Humanities Year 10</vt:lpstr>
      <vt:lpstr>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Dawn Clements</dc:creator>
  <cp:lastModifiedBy>Karlien Kemp</cp:lastModifiedBy>
  <cp:revision>74</cp:revision>
  <cp:lastPrinted>2018-07-16T07:57:12Z</cp:lastPrinted>
  <dcterms:created xsi:type="dcterms:W3CDTF">2016-01-19T06:36:59Z</dcterms:created>
  <dcterms:modified xsi:type="dcterms:W3CDTF">2018-07-20T05:52:56Z</dcterms:modified>
</cp:coreProperties>
</file>