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handoutMasterIdLst>
    <p:handoutMasterId r:id="rId18"/>
  </p:handoutMasterIdLst>
  <p:sldIdLst>
    <p:sldId id="277" r:id="rId2"/>
    <p:sldId id="259" r:id="rId3"/>
    <p:sldId id="260" r:id="rId4"/>
    <p:sldId id="262" r:id="rId5"/>
    <p:sldId id="263" r:id="rId6"/>
    <p:sldId id="264" r:id="rId7"/>
    <p:sldId id="265" r:id="rId8"/>
    <p:sldId id="266" r:id="rId9"/>
    <p:sldId id="267" r:id="rId10"/>
    <p:sldId id="268" r:id="rId11"/>
    <p:sldId id="274" r:id="rId12"/>
    <p:sldId id="269" r:id="rId13"/>
    <p:sldId id="270" r:id="rId14"/>
    <p:sldId id="278" r:id="rId15"/>
    <p:sldId id="272" r:id="rId16"/>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7CA0D4"/>
    <a:srgbClr val="F0C231"/>
    <a:srgbClr val="05002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5" autoAdjust="0"/>
    <p:restoredTop sz="94660"/>
  </p:normalViewPr>
  <p:slideViewPr>
    <p:cSldViewPr>
      <p:cViewPr varScale="1">
        <p:scale>
          <a:sx n="73" d="100"/>
          <a:sy n="73" d="100"/>
        </p:scale>
        <p:origin x="318" y="78"/>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45659" cy="498056"/>
          </a:xfrm>
          <a:prstGeom prst="rect">
            <a:avLst/>
          </a:prstGeom>
        </p:spPr>
        <p:txBody>
          <a:bodyPr vert="horz" lIns="91312" tIns="45656" rIns="91312" bIns="45656" rtlCol="0"/>
          <a:lstStyle>
            <a:lvl1pPr algn="l">
              <a:defRPr sz="1200"/>
            </a:lvl1pPr>
          </a:lstStyle>
          <a:p>
            <a:endParaRPr lang="en-AU" dirty="0"/>
          </a:p>
        </p:txBody>
      </p:sp>
      <p:sp>
        <p:nvSpPr>
          <p:cNvPr id="3" name="Date Placeholder 2"/>
          <p:cNvSpPr>
            <a:spLocks noGrp="1"/>
          </p:cNvSpPr>
          <p:nvPr>
            <p:ph type="dt" sz="quarter" idx="1"/>
          </p:nvPr>
        </p:nvSpPr>
        <p:spPr>
          <a:xfrm>
            <a:off x="3850443" y="1"/>
            <a:ext cx="2945659" cy="498056"/>
          </a:xfrm>
          <a:prstGeom prst="rect">
            <a:avLst/>
          </a:prstGeom>
        </p:spPr>
        <p:txBody>
          <a:bodyPr vert="horz" lIns="91312" tIns="45656" rIns="91312" bIns="45656" rtlCol="0"/>
          <a:lstStyle>
            <a:lvl1pPr algn="r">
              <a:defRPr sz="1200"/>
            </a:lvl1pPr>
          </a:lstStyle>
          <a:p>
            <a:fld id="{BC2A0440-370B-432C-A27D-1B91D98C7D12}" type="datetimeFigureOut">
              <a:rPr lang="en-AU" smtClean="0"/>
              <a:t>20/07/2018</a:t>
            </a:fld>
            <a:endParaRPr lang="en-AU" dirty="0"/>
          </a:p>
        </p:txBody>
      </p:sp>
      <p:sp>
        <p:nvSpPr>
          <p:cNvPr id="4" name="Footer Placeholder 3"/>
          <p:cNvSpPr>
            <a:spLocks noGrp="1"/>
          </p:cNvSpPr>
          <p:nvPr>
            <p:ph type="ftr" sz="quarter" idx="2"/>
          </p:nvPr>
        </p:nvSpPr>
        <p:spPr>
          <a:xfrm>
            <a:off x="1" y="9428584"/>
            <a:ext cx="2945659" cy="498055"/>
          </a:xfrm>
          <a:prstGeom prst="rect">
            <a:avLst/>
          </a:prstGeom>
        </p:spPr>
        <p:txBody>
          <a:bodyPr vert="horz" lIns="91312" tIns="45656" rIns="91312" bIns="45656" rtlCol="0" anchor="b"/>
          <a:lstStyle>
            <a:lvl1pPr algn="l">
              <a:defRPr sz="1200"/>
            </a:lvl1pPr>
          </a:lstStyle>
          <a:p>
            <a:endParaRPr lang="en-AU" dirty="0"/>
          </a:p>
        </p:txBody>
      </p:sp>
      <p:sp>
        <p:nvSpPr>
          <p:cNvPr id="5" name="Slide Number Placeholder 4"/>
          <p:cNvSpPr>
            <a:spLocks noGrp="1"/>
          </p:cNvSpPr>
          <p:nvPr>
            <p:ph type="sldNum" sz="quarter" idx="3"/>
          </p:nvPr>
        </p:nvSpPr>
        <p:spPr>
          <a:xfrm>
            <a:off x="3850443" y="9428584"/>
            <a:ext cx="2945659" cy="498055"/>
          </a:xfrm>
          <a:prstGeom prst="rect">
            <a:avLst/>
          </a:prstGeom>
        </p:spPr>
        <p:txBody>
          <a:bodyPr vert="horz" lIns="91312" tIns="45656" rIns="91312" bIns="45656" rtlCol="0" anchor="b"/>
          <a:lstStyle>
            <a:lvl1pPr algn="r">
              <a:defRPr sz="1200"/>
            </a:lvl1pPr>
          </a:lstStyle>
          <a:p>
            <a:fld id="{BE738F11-70F6-4C46-8B55-B24B55A26C19}" type="slidenum">
              <a:rPr lang="en-AU" smtClean="0"/>
              <a:t>‹#›</a:t>
            </a:fld>
            <a:endParaRPr lang="en-AU" dirty="0"/>
          </a:p>
        </p:txBody>
      </p:sp>
    </p:spTree>
    <p:extLst>
      <p:ext uri="{BB962C8B-B14F-4D97-AF65-F5344CB8AC3E}">
        <p14:creationId xmlns:p14="http://schemas.microsoft.com/office/powerpoint/2010/main" val="21535587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2946135" cy="497838"/>
          </a:xfrm>
          <a:prstGeom prst="rect">
            <a:avLst/>
          </a:prstGeom>
        </p:spPr>
        <p:txBody>
          <a:bodyPr vert="horz" lIns="91312" tIns="45656" rIns="91312" bIns="45656" rtlCol="0"/>
          <a:lstStyle>
            <a:lvl1pPr algn="l">
              <a:defRPr sz="1200"/>
            </a:lvl1pPr>
          </a:lstStyle>
          <a:p>
            <a:endParaRPr lang="en-US"/>
          </a:p>
        </p:txBody>
      </p:sp>
      <p:sp>
        <p:nvSpPr>
          <p:cNvPr id="3" name="Date Placeholder 2"/>
          <p:cNvSpPr>
            <a:spLocks noGrp="1"/>
          </p:cNvSpPr>
          <p:nvPr>
            <p:ph type="dt" idx="1"/>
          </p:nvPr>
        </p:nvSpPr>
        <p:spPr>
          <a:xfrm>
            <a:off x="3849955" y="2"/>
            <a:ext cx="2946135" cy="497838"/>
          </a:xfrm>
          <a:prstGeom prst="rect">
            <a:avLst/>
          </a:prstGeom>
        </p:spPr>
        <p:txBody>
          <a:bodyPr vert="horz" lIns="91312" tIns="45656" rIns="91312" bIns="45656" rtlCol="0"/>
          <a:lstStyle>
            <a:lvl1pPr algn="r">
              <a:defRPr sz="1200"/>
            </a:lvl1pPr>
          </a:lstStyle>
          <a:p>
            <a:fld id="{935BEF57-2276-45D8-B4B2-019ABAAE7CA6}" type="datetimeFigureOut">
              <a:rPr lang="en-US" smtClean="0"/>
              <a:t>7/20/2018</a:t>
            </a:fld>
            <a:endParaRPr lang="en-US"/>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312" tIns="45656" rIns="91312" bIns="45656" rtlCol="0" anchor="ctr"/>
          <a:lstStyle/>
          <a:p>
            <a:endParaRPr lang="en-US"/>
          </a:p>
        </p:txBody>
      </p:sp>
      <p:sp>
        <p:nvSpPr>
          <p:cNvPr id="5" name="Notes Placeholder 4"/>
          <p:cNvSpPr>
            <a:spLocks noGrp="1"/>
          </p:cNvSpPr>
          <p:nvPr>
            <p:ph type="body" sz="quarter" idx="3"/>
          </p:nvPr>
        </p:nvSpPr>
        <p:spPr>
          <a:xfrm>
            <a:off x="680245" y="4777027"/>
            <a:ext cx="5437187" cy="3908187"/>
          </a:xfrm>
          <a:prstGeom prst="rect">
            <a:avLst/>
          </a:prstGeom>
        </p:spPr>
        <p:txBody>
          <a:bodyPr vert="horz" lIns="91312" tIns="45656" rIns="91312" bIns="45656"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28801"/>
            <a:ext cx="2946135" cy="497838"/>
          </a:xfrm>
          <a:prstGeom prst="rect">
            <a:avLst/>
          </a:prstGeom>
        </p:spPr>
        <p:txBody>
          <a:bodyPr vert="horz" lIns="91312" tIns="45656" rIns="91312" bIns="45656" rtlCol="0" anchor="b"/>
          <a:lstStyle>
            <a:lvl1pPr algn="l">
              <a:defRPr sz="1200"/>
            </a:lvl1pPr>
          </a:lstStyle>
          <a:p>
            <a:endParaRPr lang="en-US"/>
          </a:p>
        </p:txBody>
      </p:sp>
      <p:sp>
        <p:nvSpPr>
          <p:cNvPr id="7" name="Slide Number Placeholder 6"/>
          <p:cNvSpPr>
            <a:spLocks noGrp="1"/>
          </p:cNvSpPr>
          <p:nvPr>
            <p:ph type="sldNum" sz="quarter" idx="5"/>
          </p:nvPr>
        </p:nvSpPr>
        <p:spPr>
          <a:xfrm>
            <a:off x="3849955" y="9428801"/>
            <a:ext cx="2946135" cy="497838"/>
          </a:xfrm>
          <a:prstGeom prst="rect">
            <a:avLst/>
          </a:prstGeom>
        </p:spPr>
        <p:txBody>
          <a:bodyPr vert="horz" lIns="91312" tIns="45656" rIns="91312" bIns="45656" rtlCol="0" anchor="b"/>
          <a:lstStyle>
            <a:lvl1pPr algn="r">
              <a:defRPr sz="1200"/>
            </a:lvl1pPr>
          </a:lstStyle>
          <a:p>
            <a:fld id="{5DE813B1-11D7-4168-B062-90C2F612119D}" type="slidenum">
              <a:rPr lang="en-US" smtClean="0"/>
              <a:t>‹#›</a:t>
            </a:fld>
            <a:endParaRPr lang="en-US"/>
          </a:p>
        </p:txBody>
      </p:sp>
    </p:spTree>
    <p:extLst>
      <p:ext uri="{BB962C8B-B14F-4D97-AF65-F5344CB8AC3E}">
        <p14:creationId xmlns:p14="http://schemas.microsoft.com/office/powerpoint/2010/main" val="40295674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78E7DC97-26B0-4A7C-8C68-4A51C2D9FD71}" type="slidenum">
              <a:rPr lang="en-AU" smtClean="0"/>
              <a:t>5</a:t>
            </a:fld>
            <a:endParaRPr lang="en-AU" dirty="0"/>
          </a:p>
        </p:txBody>
      </p:sp>
    </p:spTree>
    <p:extLst>
      <p:ext uri="{BB962C8B-B14F-4D97-AF65-F5344CB8AC3E}">
        <p14:creationId xmlns:p14="http://schemas.microsoft.com/office/powerpoint/2010/main" val="7222223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From 2016, the new WACE requirements become implemented. Students will have 2 chances in Year 10 to take the OLNA and pass it. Students who achieve a band </a:t>
            </a:r>
            <a:endParaRPr lang="en-AU" dirty="0"/>
          </a:p>
        </p:txBody>
      </p:sp>
      <p:sp>
        <p:nvSpPr>
          <p:cNvPr id="4" name="Slide Number Placeholder 3"/>
          <p:cNvSpPr>
            <a:spLocks noGrp="1"/>
          </p:cNvSpPr>
          <p:nvPr>
            <p:ph type="sldNum" sz="quarter" idx="10"/>
          </p:nvPr>
        </p:nvSpPr>
        <p:spPr/>
        <p:txBody>
          <a:bodyPr/>
          <a:lstStyle/>
          <a:p>
            <a:fld id="{7E3D42AC-544D-4C70-B4EB-F213E65C9924}" type="slidenum">
              <a:rPr lang="en-AU" smtClean="0"/>
              <a:t>12</a:t>
            </a:fld>
            <a:endParaRPr lang="en-AU" dirty="0"/>
          </a:p>
        </p:txBody>
      </p:sp>
    </p:spTree>
    <p:extLst>
      <p:ext uri="{BB962C8B-B14F-4D97-AF65-F5344CB8AC3E}">
        <p14:creationId xmlns:p14="http://schemas.microsoft.com/office/powerpoint/2010/main" val="59994783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 Placeholder 4"/>
          <p:cNvSpPr>
            <a:spLocks noGrp="1"/>
          </p:cNvSpPr>
          <p:nvPr>
            <p:ph type="body" sz="quarter" idx="10"/>
          </p:nvPr>
        </p:nvSpPr>
        <p:spPr>
          <a:xfrm>
            <a:off x="0" y="4437112"/>
            <a:ext cx="12192000" cy="719435"/>
          </a:xfrm>
        </p:spPr>
        <p:txBody>
          <a:bodyPr>
            <a:normAutofit/>
          </a:bodyPr>
          <a:lstStyle>
            <a:lvl1pPr algn="ctr">
              <a:defRPr sz="3200"/>
            </a:lvl1pPr>
            <a:lvl2pPr algn="ctr">
              <a:defRPr/>
            </a:lvl2pPr>
            <a:lvl3pPr algn="ctr">
              <a:defRPr/>
            </a:lvl3pPr>
            <a:lvl4pPr algn="ctr">
              <a:defRPr/>
            </a:lvl4pPr>
            <a:lvl5pPr algn="ctr">
              <a:defRPr/>
            </a:lvl5pPr>
          </a:lstStyle>
          <a:p>
            <a:pPr lvl="0"/>
            <a:r>
              <a:rPr lang="en-US" smtClean="0"/>
              <a:t>Click to edit Master text styles</a:t>
            </a:r>
          </a:p>
        </p:txBody>
      </p:sp>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39816" y="832188"/>
            <a:ext cx="2980564" cy="2942528"/>
          </a:xfrm>
          <a:prstGeom prst="rect">
            <a:avLst/>
          </a:prstGeom>
        </p:spPr>
      </p:pic>
    </p:spTree>
    <p:extLst>
      <p:ext uri="{BB962C8B-B14F-4D97-AF65-F5344CB8AC3E}">
        <p14:creationId xmlns:p14="http://schemas.microsoft.com/office/powerpoint/2010/main" val="38327739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Click to edit Master text styles</a:t>
            </a:r>
          </a:p>
        </p:txBody>
      </p:sp>
    </p:spTree>
    <p:extLst>
      <p:ext uri="{BB962C8B-B14F-4D97-AF65-F5344CB8AC3E}">
        <p14:creationId xmlns:p14="http://schemas.microsoft.com/office/powerpoint/2010/main" val="1071345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pic>
        <p:nvPicPr>
          <p:cNvPr id="3074" name="Picture 2" descr="E:\2011 Directory\PowerPoints\Slide second third.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Click to edit Master text styles</a:t>
            </a:r>
          </a:p>
        </p:txBody>
      </p:sp>
    </p:spTree>
    <p:extLst>
      <p:ext uri="{BB962C8B-B14F-4D97-AF65-F5344CB8AC3E}">
        <p14:creationId xmlns:p14="http://schemas.microsoft.com/office/powerpoint/2010/main" val="18599363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3392" y="6174432"/>
            <a:ext cx="10972800" cy="710952"/>
          </a:xfrm>
        </p:spPr>
        <p:txBody>
          <a:bodyPr>
            <a:normAutofit/>
          </a:bodyPr>
          <a:lstStyle>
            <a:lvl1pPr>
              <a:defRPr sz="2800"/>
            </a:lvl1pPr>
          </a:lstStyle>
          <a:p>
            <a:r>
              <a:rPr lang="en-US" smtClean="0"/>
              <a:t>Click to edit Master title style</a:t>
            </a:r>
            <a:endParaRPr lang="en-AU" dirty="0"/>
          </a:p>
        </p:txBody>
      </p:sp>
    </p:spTree>
    <p:extLst>
      <p:ext uri="{BB962C8B-B14F-4D97-AF65-F5344CB8AC3E}">
        <p14:creationId xmlns:p14="http://schemas.microsoft.com/office/powerpoint/2010/main" val="154191315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AU" dirty="0"/>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Rectangle 3"/>
          <p:cNvSpPr/>
          <p:nvPr userDrawn="1"/>
        </p:nvSpPr>
        <p:spPr>
          <a:xfrm>
            <a:off x="0" y="0"/>
            <a:ext cx="12192000" cy="6858000"/>
          </a:xfrm>
          <a:prstGeom prst="rect">
            <a:avLst/>
          </a:prstGeom>
          <a:solidFill>
            <a:srgbClr val="050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Tree>
    <p:extLst>
      <p:ext uri="{BB962C8B-B14F-4D97-AF65-F5344CB8AC3E}">
        <p14:creationId xmlns:p14="http://schemas.microsoft.com/office/powerpoint/2010/main" val="16062598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1" r:id="rId4"/>
  </p:sldLayoutIdLst>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0" indent="0" algn="l" defTabSz="914400" rtl="0" eaLnBrk="1" latinLnBrk="0" hangingPunct="1">
        <a:spcBef>
          <a:spcPct val="20000"/>
        </a:spcBef>
        <a:buFont typeface="Arial" pitchFamily="34" charset="0"/>
        <a:buNone/>
        <a:defRPr sz="2800" kern="1200">
          <a:solidFill>
            <a:schemeClr val="bg1"/>
          </a:solidFill>
          <a:latin typeface="Arial" pitchFamily="34" charset="0"/>
          <a:ea typeface="+mn-ea"/>
          <a:cs typeface="Arial" pitchFamily="34" charset="0"/>
        </a:defRPr>
      </a:lvl1pPr>
      <a:lvl2pPr marL="457200" indent="0" algn="l" defTabSz="914400" rtl="0" eaLnBrk="1" latinLnBrk="0" hangingPunct="1">
        <a:spcBef>
          <a:spcPct val="20000"/>
        </a:spcBef>
        <a:buFont typeface="Arial" pitchFamily="34" charset="0"/>
        <a:buNone/>
        <a:defRPr sz="2400" kern="1200">
          <a:solidFill>
            <a:schemeClr val="bg1"/>
          </a:solidFill>
          <a:latin typeface="Arial" pitchFamily="34" charset="0"/>
          <a:ea typeface="+mn-ea"/>
          <a:cs typeface="Arial" pitchFamily="34" charset="0"/>
        </a:defRPr>
      </a:lvl2pPr>
      <a:lvl3pPr marL="914400" indent="0" algn="l" defTabSz="914400" rtl="0" eaLnBrk="1" latinLnBrk="0" hangingPunct="1">
        <a:spcBef>
          <a:spcPct val="20000"/>
        </a:spcBef>
        <a:buFont typeface="Arial" pitchFamily="34" charset="0"/>
        <a:buNone/>
        <a:defRPr sz="2000" kern="1200">
          <a:solidFill>
            <a:schemeClr val="bg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www.ljbc.wa.edu.au/"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p:cNvSpPr txBox="1">
            <a:spLocks/>
          </p:cNvSpPr>
          <p:nvPr/>
        </p:nvSpPr>
        <p:spPr>
          <a:xfrm>
            <a:off x="6744072" y="2132856"/>
            <a:ext cx="6744072" cy="1152128"/>
          </a:xfrm>
          <a:prstGeom prst="rect">
            <a:avLst/>
          </a:prstGeom>
        </p:spPr>
        <p:txBody>
          <a:bodyPr/>
          <a:lstStyle>
            <a:lvl1pPr marL="0" indent="0" algn="l" defTabSz="914400" rtl="0" eaLnBrk="1" latinLnBrk="0" hangingPunct="1">
              <a:spcBef>
                <a:spcPct val="20000"/>
              </a:spcBef>
              <a:buFont typeface="Arial" pitchFamily="34" charset="0"/>
              <a:buNone/>
              <a:defRPr sz="2800" kern="1200">
                <a:solidFill>
                  <a:schemeClr val="bg1"/>
                </a:solidFill>
                <a:latin typeface="Arial" pitchFamily="34" charset="0"/>
                <a:ea typeface="+mn-ea"/>
                <a:cs typeface="Arial" pitchFamily="34" charset="0"/>
              </a:defRPr>
            </a:lvl1pPr>
            <a:lvl2pPr marL="457200" indent="0" algn="l" defTabSz="914400" rtl="0" eaLnBrk="1" latinLnBrk="0" hangingPunct="1">
              <a:spcBef>
                <a:spcPct val="20000"/>
              </a:spcBef>
              <a:buFont typeface="Arial" pitchFamily="34" charset="0"/>
              <a:buNone/>
              <a:defRPr sz="2400" kern="1200">
                <a:solidFill>
                  <a:schemeClr val="bg1"/>
                </a:solidFill>
                <a:latin typeface="Arial" pitchFamily="34" charset="0"/>
                <a:ea typeface="+mn-ea"/>
                <a:cs typeface="Arial" pitchFamily="34" charset="0"/>
              </a:defRPr>
            </a:lvl2pPr>
            <a:lvl3pPr marL="914400" indent="0" algn="l" defTabSz="914400" rtl="0" eaLnBrk="1" latinLnBrk="0" hangingPunct="1">
              <a:spcBef>
                <a:spcPct val="20000"/>
              </a:spcBef>
              <a:buFont typeface="Arial" pitchFamily="34" charset="0"/>
              <a:buNone/>
              <a:defRPr sz="2000" kern="1200">
                <a:solidFill>
                  <a:schemeClr val="bg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AU" sz="3200" b="1" i="0" u="none" strike="noStrike" kern="1200" cap="none" spc="0" normalizeH="0" baseline="0" noProof="0" dirty="0" smtClean="0">
                <a:ln>
                  <a:noFill/>
                </a:ln>
                <a:solidFill>
                  <a:prstClr val="white"/>
                </a:solidFill>
                <a:effectLst/>
                <a:uLnTx/>
                <a:uFillTx/>
                <a:latin typeface="Lato Medium" panose="020F0602020204030203" pitchFamily="34" charset="0"/>
                <a:ea typeface="+mn-ea"/>
                <a:cs typeface="Lato Medium" panose="020F0602020204030203" pitchFamily="34" charset="0"/>
              </a:rPr>
              <a:t>Year 10 2019</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AU" sz="3200" b="1" i="0" u="none" strike="noStrike" kern="1200" cap="none" spc="0" normalizeH="0" baseline="0" noProof="0" dirty="0" smtClean="0">
                <a:ln>
                  <a:noFill/>
                </a:ln>
                <a:solidFill>
                  <a:prstClr val="white"/>
                </a:solidFill>
                <a:effectLst/>
                <a:uLnTx/>
                <a:uFillTx/>
                <a:latin typeface="Lato Medium" panose="020F0602020204030203" pitchFamily="34" charset="0"/>
                <a:ea typeface="+mn-ea"/>
                <a:cs typeface="Lato Medium" panose="020F0602020204030203" pitchFamily="34" charset="0"/>
              </a:rPr>
              <a:t>Subject Selection </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3200" b="0" i="0" u="none" strike="noStrike" kern="1200" cap="none" spc="0" normalizeH="0" baseline="0" noProof="0" dirty="0">
              <a:ln>
                <a:noFill/>
              </a:ln>
              <a:solidFill>
                <a:prstClr val="white"/>
              </a:solidFill>
              <a:effectLst/>
              <a:uLnTx/>
              <a:uFillTx/>
              <a:latin typeface="Lato Medium" panose="020F0602020204030203" pitchFamily="34" charset="0"/>
              <a:ea typeface="+mn-ea"/>
              <a:cs typeface="Lato Medium" panose="020F0602020204030203" pitchFamily="34" charset="0"/>
            </a:endParaRPr>
          </a:p>
        </p:txBody>
      </p:sp>
      <p:sp>
        <p:nvSpPr>
          <p:cNvPr id="4" name="Rectangle 3"/>
          <p:cNvSpPr/>
          <p:nvPr/>
        </p:nvSpPr>
        <p:spPr>
          <a:xfrm>
            <a:off x="6744072" y="3429000"/>
            <a:ext cx="6096000" cy="1569660"/>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3200" b="0" i="0" u="none" strike="noStrike" kern="1200" cap="none" spc="0" normalizeH="0" baseline="0" noProof="0" dirty="0" smtClean="0">
                <a:ln>
                  <a:noFill/>
                </a:ln>
                <a:solidFill>
                  <a:prstClr val="white"/>
                </a:solidFill>
                <a:effectLst/>
                <a:uLnTx/>
                <a:uFillTx/>
                <a:latin typeface="Lato Medium" panose="020F0602020204030203"/>
                <a:ea typeface="+mn-ea"/>
                <a:cs typeface="+mn-cs"/>
              </a:rPr>
              <a:t>Mrs Bronwyn</a:t>
            </a:r>
            <a:r>
              <a:rPr kumimoji="0" lang="en-AU" sz="3200" b="0" i="0" u="none" strike="noStrike" kern="1200" cap="none" spc="0" normalizeH="0" noProof="0" dirty="0" smtClean="0">
                <a:ln>
                  <a:noFill/>
                </a:ln>
                <a:solidFill>
                  <a:prstClr val="white"/>
                </a:solidFill>
                <a:effectLst/>
                <a:uLnTx/>
                <a:uFillTx/>
                <a:latin typeface="Lato Medium" panose="020F0602020204030203"/>
                <a:ea typeface="+mn-ea"/>
                <a:cs typeface="+mn-cs"/>
              </a:rPr>
              <a:t> Carruthers</a:t>
            </a:r>
            <a:endParaRPr kumimoji="0" lang="en-AU" sz="3200" b="0" i="0" u="none" strike="noStrike" kern="1200" cap="none" spc="0" normalizeH="0" baseline="0" noProof="0" dirty="0" smtClean="0">
              <a:ln>
                <a:noFill/>
              </a:ln>
              <a:solidFill>
                <a:prstClr val="white"/>
              </a:solidFill>
              <a:effectLst/>
              <a:uLnTx/>
              <a:uFillTx/>
              <a:latin typeface="Lato Medium" panose="020F0602020204030203"/>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3200" b="0" i="0" u="none" strike="noStrike" kern="1200" cap="none" spc="0" normalizeH="0" baseline="0" noProof="0" dirty="0" smtClean="0">
                <a:ln>
                  <a:noFill/>
                </a:ln>
                <a:solidFill>
                  <a:prstClr val="white"/>
                </a:solidFill>
                <a:effectLst/>
                <a:uLnTx/>
                <a:uFillTx/>
                <a:latin typeface="Lato Medium" panose="020F0602020204030203"/>
                <a:ea typeface="+mn-ea"/>
                <a:cs typeface="+mn-cs"/>
              </a:rPr>
              <a:t>Acting Secondary Curriculum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3200" dirty="0" smtClean="0">
                <a:solidFill>
                  <a:prstClr val="white"/>
                </a:solidFill>
                <a:latin typeface="Lato Medium" panose="020F0602020204030203"/>
              </a:rPr>
              <a:t>Manager</a:t>
            </a:r>
            <a:endParaRPr kumimoji="0" lang="en-AU" sz="3200" b="0" i="0" u="none" strike="noStrike" kern="1200" cap="none" spc="0" normalizeH="0" baseline="0" noProof="0" dirty="0" smtClean="0">
              <a:ln>
                <a:noFill/>
              </a:ln>
              <a:solidFill>
                <a:prstClr val="white"/>
              </a:solidFill>
              <a:effectLst/>
              <a:uLnTx/>
              <a:uFillTx/>
              <a:latin typeface="Lato Medium" panose="020F0602020204030203"/>
              <a:ea typeface="+mn-ea"/>
              <a:cs typeface="+mn-cs"/>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13057" y="1683795"/>
            <a:ext cx="3217540" cy="3185365"/>
          </a:xfrm>
          <a:prstGeom prst="rect">
            <a:avLst/>
          </a:prstGeom>
        </p:spPr>
      </p:pic>
      <p:cxnSp>
        <p:nvCxnSpPr>
          <p:cNvPr id="8" name="Straight Connector 7"/>
          <p:cNvCxnSpPr/>
          <p:nvPr/>
        </p:nvCxnSpPr>
        <p:spPr>
          <a:xfrm>
            <a:off x="5879976" y="1772816"/>
            <a:ext cx="0" cy="3185365"/>
          </a:xfrm>
          <a:prstGeom prst="line">
            <a:avLst/>
          </a:prstGeom>
          <a:ln>
            <a:solidFill>
              <a:srgbClr val="FFC000"/>
            </a:solidFill>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245984739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91544" y="908721"/>
            <a:ext cx="8229600" cy="4525963"/>
          </a:xfrm>
        </p:spPr>
        <p:txBody>
          <a:bodyPr/>
          <a:lstStyle/>
          <a:p>
            <a:r>
              <a:rPr lang="en-AU" b="1" dirty="0">
                <a:solidFill>
                  <a:srgbClr val="FFFF00"/>
                </a:solidFill>
                <a:latin typeface="Lato Medium"/>
                <a:ea typeface="Lato Heavy" panose="020F0502020204030203" pitchFamily="34" charset="0"/>
                <a:cs typeface="Lato Heavy" panose="020F0502020204030203" pitchFamily="34" charset="0"/>
              </a:rPr>
              <a:t>Foods</a:t>
            </a:r>
          </a:p>
          <a:p>
            <a:r>
              <a:rPr lang="en-AU" dirty="0">
                <a:latin typeface="Lato Medium"/>
              </a:rPr>
              <a:t>Food technology is a practical course covering preparation and cooking skills needed to design and prepare meals</a:t>
            </a:r>
            <a:r>
              <a:rPr lang="en-AU" dirty="0" smtClean="0">
                <a:latin typeface="Lato Medium"/>
              </a:rPr>
              <a:t>.</a:t>
            </a:r>
          </a:p>
          <a:p>
            <a:pPr>
              <a:spcBef>
                <a:spcPts val="0"/>
              </a:spcBef>
            </a:pPr>
            <a:r>
              <a:rPr lang="en-AU" dirty="0" smtClean="0">
                <a:latin typeface="Lato Medium"/>
              </a:rPr>
              <a:t>Students </a:t>
            </a:r>
            <a:r>
              <a:rPr lang="en-AU" dirty="0">
                <a:latin typeface="Lato Medium"/>
              </a:rPr>
              <a:t>will learn </a:t>
            </a:r>
            <a:endParaRPr lang="en-AU" dirty="0" smtClean="0">
              <a:latin typeface="Lato Medium"/>
            </a:endParaRPr>
          </a:p>
          <a:p>
            <a:pPr>
              <a:spcBef>
                <a:spcPts val="0"/>
              </a:spcBef>
            </a:pPr>
            <a:r>
              <a:rPr lang="en-AU" dirty="0" smtClean="0">
                <a:latin typeface="Lato Medium"/>
              </a:rPr>
              <a:t>about </a:t>
            </a:r>
            <a:r>
              <a:rPr lang="en-AU" dirty="0">
                <a:latin typeface="Lato Medium"/>
              </a:rPr>
              <a:t>nutrition and </a:t>
            </a:r>
            <a:endParaRPr lang="en-AU" dirty="0" smtClean="0">
              <a:latin typeface="Lato Medium"/>
            </a:endParaRPr>
          </a:p>
          <a:p>
            <a:pPr>
              <a:spcBef>
                <a:spcPts val="0"/>
              </a:spcBef>
            </a:pPr>
            <a:r>
              <a:rPr lang="en-AU" dirty="0" smtClean="0">
                <a:latin typeface="Lato Medium"/>
              </a:rPr>
              <a:t>food </a:t>
            </a:r>
            <a:r>
              <a:rPr lang="en-AU" dirty="0">
                <a:latin typeface="Lato Medium"/>
              </a:rPr>
              <a:t>commodities </a:t>
            </a:r>
            <a:endParaRPr lang="en-AU" dirty="0" smtClean="0">
              <a:latin typeface="Lato Medium"/>
            </a:endParaRPr>
          </a:p>
          <a:p>
            <a:pPr>
              <a:spcBef>
                <a:spcPts val="0"/>
              </a:spcBef>
            </a:pPr>
            <a:r>
              <a:rPr lang="en-AU" dirty="0" smtClean="0">
                <a:latin typeface="Lato Medium"/>
              </a:rPr>
              <a:t>as </a:t>
            </a:r>
            <a:r>
              <a:rPr lang="en-AU" dirty="0">
                <a:latin typeface="Lato Medium"/>
              </a:rPr>
              <a:t>well as the hospitality </a:t>
            </a:r>
            <a:endParaRPr lang="en-AU" dirty="0" smtClean="0">
              <a:latin typeface="Lato Medium"/>
            </a:endParaRPr>
          </a:p>
          <a:p>
            <a:pPr>
              <a:spcBef>
                <a:spcPts val="0"/>
              </a:spcBef>
            </a:pPr>
            <a:r>
              <a:rPr lang="en-AU" dirty="0" smtClean="0">
                <a:latin typeface="Lato Medium"/>
              </a:rPr>
              <a:t>industry</a:t>
            </a:r>
            <a:r>
              <a:rPr lang="en-AU" dirty="0">
                <a:latin typeface="Lato Medium"/>
              </a:rPr>
              <a:t>.</a:t>
            </a:r>
          </a:p>
          <a:p>
            <a:endParaRPr lang="en-AU"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28048" y="3068960"/>
            <a:ext cx="2592288" cy="345638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63348654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75520" y="1196752"/>
            <a:ext cx="8928992" cy="4525963"/>
          </a:xfrm>
        </p:spPr>
        <p:txBody>
          <a:bodyPr>
            <a:normAutofit lnSpcReduction="10000"/>
          </a:bodyPr>
          <a:lstStyle/>
          <a:p>
            <a:r>
              <a:rPr lang="en-US" sz="3000" b="1" dirty="0" smtClean="0">
                <a:solidFill>
                  <a:srgbClr val="FFFF00"/>
                </a:solidFill>
                <a:latin typeface="Lato Medium"/>
              </a:rPr>
              <a:t>iSTEM- Technologies</a:t>
            </a:r>
          </a:p>
          <a:p>
            <a:pPr marL="0" lvl="1"/>
            <a:r>
              <a:rPr lang="en-AU" sz="3000" dirty="0" smtClean="0">
                <a:latin typeface="Lato Medium"/>
              </a:rPr>
              <a:t>Integrates </a:t>
            </a:r>
            <a:r>
              <a:rPr lang="en-AU" sz="3000" dirty="0">
                <a:latin typeface="Lato Medium"/>
              </a:rPr>
              <a:t>the use of Science, Technology, Engineering and Mathematics principles in </a:t>
            </a:r>
            <a:r>
              <a:rPr lang="en-AU" sz="3000" dirty="0" smtClean="0">
                <a:latin typeface="Lato Medium"/>
              </a:rPr>
              <a:t>a </a:t>
            </a:r>
            <a:r>
              <a:rPr lang="en-AU" sz="3000" dirty="0">
                <a:latin typeface="Lato Medium"/>
              </a:rPr>
              <a:t>project-based learning environment. </a:t>
            </a:r>
            <a:endParaRPr lang="en-AU" sz="3000" dirty="0" smtClean="0">
              <a:latin typeface="Lato Medium"/>
            </a:endParaRPr>
          </a:p>
          <a:p>
            <a:pPr marL="0" lvl="1"/>
            <a:r>
              <a:rPr lang="en-AU" sz="3000" dirty="0" smtClean="0">
                <a:latin typeface="Lato Medium"/>
              </a:rPr>
              <a:t>This </a:t>
            </a:r>
            <a:r>
              <a:rPr lang="en-AU" sz="3000" dirty="0">
                <a:latin typeface="Lato Medium"/>
              </a:rPr>
              <a:t>elective has a focus on how design, systems and mechanisms work by effectively communicating to specific audiences </a:t>
            </a:r>
            <a:r>
              <a:rPr lang="en-AU" sz="3000" dirty="0" smtClean="0">
                <a:latin typeface="Lato Medium"/>
              </a:rPr>
              <a:t>using </a:t>
            </a:r>
            <a:r>
              <a:rPr lang="en-AU" sz="3000" dirty="0">
                <a:latin typeface="Lato Medium"/>
              </a:rPr>
              <a:t>visual media and 3D forms. </a:t>
            </a:r>
            <a:endParaRPr lang="en-AU" sz="3000" dirty="0">
              <a:solidFill>
                <a:srgbClr val="FFFF00"/>
              </a:solidFill>
              <a:latin typeface="Lato Medium"/>
            </a:endParaRPr>
          </a:p>
          <a:p>
            <a:endParaRPr lang="en-US" dirty="0" smtClean="0">
              <a:solidFill>
                <a:srgbClr val="FFFF00"/>
              </a:solidFill>
              <a:latin typeface="Lato Medium"/>
            </a:endParaRPr>
          </a:p>
          <a:p>
            <a:r>
              <a:rPr lang="en-US" dirty="0">
                <a:solidFill>
                  <a:srgbClr val="FFFF00"/>
                </a:solidFill>
              </a:rPr>
              <a:t> </a:t>
            </a:r>
            <a:r>
              <a:rPr lang="en-US" dirty="0" smtClean="0">
                <a:solidFill>
                  <a:srgbClr val="FFFF00"/>
                </a:solidFill>
              </a:rPr>
              <a:t>   </a:t>
            </a:r>
          </a:p>
          <a:p>
            <a:endParaRPr lang="en-US" dirty="0">
              <a:solidFill>
                <a:srgbClr val="FFFF00"/>
              </a:solidFill>
            </a:endParaRPr>
          </a:p>
          <a:p>
            <a:endParaRPr lang="en-US" dirty="0" smtClean="0">
              <a:solidFill>
                <a:srgbClr val="FFFF00"/>
              </a:solidFill>
            </a:endParaRPr>
          </a:p>
          <a:p>
            <a:endParaRPr lang="en-AU" dirty="0">
              <a:solidFill>
                <a:srgbClr val="FFFF00"/>
              </a:solidFill>
            </a:endParaRPr>
          </a:p>
        </p:txBody>
      </p:sp>
    </p:spTree>
    <p:extLst>
      <p:ext uri="{BB962C8B-B14F-4D97-AF65-F5344CB8AC3E}">
        <p14:creationId xmlns:p14="http://schemas.microsoft.com/office/powerpoint/2010/main" val="150383025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04664"/>
            <a:ext cx="10972800" cy="1143000"/>
          </a:xfrm>
        </p:spPr>
        <p:txBody>
          <a:bodyPr>
            <a:normAutofit fontScale="90000"/>
          </a:bodyPr>
          <a:lstStyle/>
          <a:p>
            <a:r>
              <a:rPr lang="en-AU" sz="4000" b="1" dirty="0">
                <a:latin typeface="Lato Heavy" panose="020F0502020204030203" pitchFamily="34" charset="0"/>
                <a:ea typeface="Lato Heavy" panose="020F0502020204030203" pitchFamily="34" charset="0"/>
                <a:cs typeface="Lato Heavy" panose="020F0502020204030203" pitchFamily="34" charset="0"/>
              </a:rPr>
              <a:t>WACE</a:t>
            </a:r>
            <a:r>
              <a:rPr lang="en-AU" sz="3200" b="1" dirty="0"/>
              <a:t/>
            </a:r>
            <a:br>
              <a:rPr lang="en-AU" sz="3200" b="1" dirty="0"/>
            </a:br>
            <a:r>
              <a:rPr lang="en-AU" sz="4000" b="1" dirty="0">
                <a:latin typeface="Lato Heavy" panose="020F0502020204030203" pitchFamily="34" charset="0"/>
                <a:ea typeface="Lato Heavy" panose="020F0502020204030203" pitchFamily="34" charset="0"/>
                <a:cs typeface="Lato Heavy" panose="020F0502020204030203" pitchFamily="34" charset="0"/>
              </a:rPr>
              <a:t>Western Australian Certificate of Education</a:t>
            </a:r>
            <a:endParaRPr lang="en-AU" sz="3100" b="1" dirty="0">
              <a:latin typeface="Lato Heavy" panose="020F0502020204030203" pitchFamily="34" charset="0"/>
              <a:ea typeface="Lato Heavy" panose="020F0502020204030203" pitchFamily="34" charset="0"/>
              <a:cs typeface="Lato Heavy" panose="020F0502020204030203" pitchFamily="34" charset="0"/>
            </a:endParaRPr>
          </a:p>
        </p:txBody>
      </p:sp>
      <p:sp>
        <p:nvSpPr>
          <p:cNvPr id="3" name="Content Placeholder 2"/>
          <p:cNvSpPr>
            <a:spLocks noGrp="1"/>
          </p:cNvSpPr>
          <p:nvPr>
            <p:ph idx="1"/>
          </p:nvPr>
        </p:nvSpPr>
        <p:spPr>
          <a:xfrm>
            <a:off x="1981200" y="1772817"/>
            <a:ext cx="8229600" cy="4525963"/>
          </a:xfrm>
        </p:spPr>
        <p:txBody>
          <a:bodyPr>
            <a:normAutofit/>
          </a:bodyPr>
          <a:lstStyle/>
          <a:p>
            <a:endParaRPr lang="en-AU" dirty="0" smtClean="0"/>
          </a:p>
          <a:p>
            <a:pPr marL="457200" indent="-457200">
              <a:buFont typeface="Arial" panose="020B0604020202020204" pitchFamily="34" charset="0"/>
              <a:buChar char="•"/>
            </a:pPr>
            <a:r>
              <a:rPr lang="en-AU" dirty="0" smtClean="0">
                <a:latin typeface="Lato Medium"/>
              </a:rPr>
              <a:t>Students will be required to sit and pass an online Literacy and Numeracy test to achieve a WACE (OLNA)</a:t>
            </a:r>
          </a:p>
          <a:p>
            <a:pPr marL="457200" indent="-457200">
              <a:buFont typeface="Arial" panose="020B0604020202020204" pitchFamily="34" charset="0"/>
              <a:buChar char="•"/>
            </a:pPr>
            <a:r>
              <a:rPr lang="en-AU" dirty="0" smtClean="0">
                <a:latin typeface="Lato Medium"/>
              </a:rPr>
              <a:t>Also required, e</a:t>
            </a:r>
            <a:r>
              <a:rPr lang="en-AU" i="1" dirty="0" smtClean="0">
                <a:latin typeface="Lato Medium"/>
              </a:rPr>
              <a:t>ither</a:t>
            </a:r>
            <a:r>
              <a:rPr lang="en-AU" dirty="0" smtClean="0">
                <a:latin typeface="Lato Medium"/>
              </a:rPr>
              <a:t> achieve an ATAR or complete a minimum of a Cert II in addition to meeting the general requirements for the certificate</a:t>
            </a:r>
            <a:endParaRPr lang="en-AU" dirty="0">
              <a:latin typeface="Lato Medium"/>
            </a:endParaRPr>
          </a:p>
        </p:txBody>
      </p:sp>
    </p:spTree>
    <p:extLst>
      <p:ext uri="{BB962C8B-B14F-4D97-AF65-F5344CB8AC3E}">
        <p14:creationId xmlns:p14="http://schemas.microsoft.com/office/powerpoint/2010/main" val="161532741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3200" b="1" dirty="0"/>
              <a:t> </a:t>
            </a:r>
            <a:r>
              <a:rPr lang="en-AU" sz="3200" b="1" dirty="0">
                <a:latin typeface="Lato Heavy" panose="020F0502020204030203" pitchFamily="34" charset="0"/>
                <a:ea typeface="Lato Heavy" panose="020F0502020204030203" pitchFamily="34" charset="0"/>
                <a:cs typeface="Lato Heavy" panose="020F0502020204030203" pitchFamily="34" charset="0"/>
              </a:rPr>
              <a:t>Subjects in </a:t>
            </a:r>
            <a:r>
              <a:rPr lang="en-AU" sz="3200" b="1" dirty="0" smtClean="0">
                <a:latin typeface="Lato Heavy" panose="020F0502020204030203" pitchFamily="34" charset="0"/>
                <a:ea typeface="Lato Heavy" panose="020F0502020204030203" pitchFamily="34" charset="0"/>
                <a:cs typeface="Lato Heavy" panose="020F0502020204030203" pitchFamily="34" charset="0"/>
              </a:rPr>
              <a:t>2019</a:t>
            </a:r>
            <a:endParaRPr lang="en-AU" sz="3200" b="1" dirty="0">
              <a:latin typeface="Lato Heavy" panose="020F0502020204030203" pitchFamily="34" charset="0"/>
              <a:ea typeface="Lato Heavy" panose="020F0502020204030203" pitchFamily="34" charset="0"/>
              <a:cs typeface="Lato Heavy" panose="020F0502020204030203" pitchFamily="34" charset="0"/>
            </a:endParaRPr>
          </a:p>
        </p:txBody>
      </p:sp>
      <p:sp>
        <p:nvSpPr>
          <p:cNvPr id="3" name="Content Placeholder 2"/>
          <p:cNvSpPr>
            <a:spLocks noGrp="1"/>
          </p:cNvSpPr>
          <p:nvPr>
            <p:ph idx="1"/>
          </p:nvPr>
        </p:nvSpPr>
        <p:spPr/>
        <p:txBody>
          <a:bodyPr/>
          <a:lstStyle/>
          <a:p>
            <a:pPr marL="457200" indent="-457200">
              <a:buFont typeface="Arial" panose="020B0604020202020204" pitchFamily="34" charset="0"/>
              <a:buChar char="•"/>
            </a:pPr>
            <a:r>
              <a:rPr lang="en-AU" dirty="0" smtClean="0">
                <a:latin typeface="Lato Medium"/>
              </a:rPr>
              <a:t>At LJBC, subjects in Lower and Upper (Year 10) Secondary are designed to prepare students for the Western Australian Curriculum aligned suite of Year 11 and Year 12 courses for the WACE.</a:t>
            </a:r>
          </a:p>
          <a:p>
            <a:pPr marL="457200" indent="-457200">
              <a:buFont typeface="Arial" panose="020B0604020202020204" pitchFamily="34" charset="0"/>
              <a:buChar char="•"/>
            </a:pPr>
            <a:r>
              <a:rPr lang="en-AU" dirty="0" smtClean="0">
                <a:latin typeface="Lato Medium"/>
              </a:rPr>
              <a:t>Also remember, these selections are not a first come first serve; when choosing your electives, be careful when selecting your second choices - you may be taking these subjects if your first choice can not be accommodated. </a:t>
            </a:r>
          </a:p>
          <a:p>
            <a:pPr marL="457200" indent="-457200">
              <a:buFont typeface="Arial" panose="020B0604020202020204" pitchFamily="34" charset="0"/>
              <a:buChar char="•"/>
            </a:pPr>
            <a:endParaRPr lang="en-AU" dirty="0">
              <a:solidFill>
                <a:srgbClr val="00B0F0"/>
              </a:solidFill>
            </a:endParaRPr>
          </a:p>
        </p:txBody>
      </p:sp>
    </p:spTree>
    <p:extLst>
      <p:ext uri="{BB962C8B-B14F-4D97-AF65-F5344CB8AC3E}">
        <p14:creationId xmlns:p14="http://schemas.microsoft.com/office/powerpoint/2010/main" val="291779243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Lato Heavy" panose="020F0502020204030203" pitchFamily="34" charset="0"/>
                <a:ea typeface="Lato Heavy" panose="020F0502020204030203" pitchFamily="34" charset="0"/>
                <a:cs typeface="Lato Heavy" panose="020F0502020204030203" pitchFamily="34" charset="0"/>
              </a:rPr>
              <a:t>The Curriculum Team</a:t>
            </a:r>
            <a:endParaRPr lang="en-AU" dirty="0">
              <a:latin typeface="Lato Heavy" panose="020F0502020204030203" pitchFamily="34" charset="0"/>
              <a:ea typeface="Lato Heavy" panose="020F0502020204030203" pitchFamily="34" charset="0"/>
              <a:cs typeface="Lato Heavy" panose="020F0502020204030203" pitchFamily="34" charset="0"/>
            </a:endParaRPr>
          </a:p>
        </p:txBody>
      </p:sp>
      <p:sp>
        <p:nvSpPr>
          <p:cNvPr id="3" name="Content Placeholder 2"/>
          <p:cNvSpPr>
            <a:spLocks noGrp="1"/>
          </p:cNvSpPr>
          <p:nvPr>
            <p:ph idx="1"/>
          </p:nvPr>
        </p:nvSpPr>
        <p:spPr>
          <a:xfrm>
            <a:off x="1667508" y="1439613"/>
            <a:ext cx="8856984" cy="5179714"/>
          </a:xfrm>
        </p:spPr>
        <p:txBody>
          <a:bodyPr>
            <a:noAutofit/>
          </a:bodyPr>
          <a:lstStyle/>
          <a:p>
            <a:r>
              <a:rPr lang="en-AU" sz="1800" dirty="0" smtClean="0">
                <a:latin typeface="Lato Medium"/>
              </a:rPr>
              <a:t> </a:t>
            </a:r>
            <a:r>
              <a:rPr lang="en-AU" sz="1400" dirty="0" smtClean="0">
                <a:latin typeface="Lato Medium"/>
              </a:rPr>
              <a:t>Acting </a:t>
            </a:r>
            <a:r>
              <a:rPr lang="en-AU" sz="1400" dirty="0">
                <a:latin typeface="Lato Medium"/>
              </a:rPr>
              <a:t>Dean of Studies </a:t>
            </a:r>
            <a:r>
              <a:rPr lang="en-AU" sz="1400" dirty="0" smtClean="0">
                <a:latin typeface="Lato Medium"/>
              </a:rPr>
              <a:t>2018			Mrs </a:t>
            </a:r>
            <a:r>
              <a:rPr lang="en-AU" sz="1400" dirty="0">
                <a:latin typeface="Lato Medium"/>
              </a:rPr>
              <a:t>Kimberly Eyre</a:t>
            </a:r>
          </a:p>
          <a:p>
            <a:r>
              <a:rPr lang="en-AU" sz="1400" b="1" dirty="0">
                <a:latin typeface="Lato Medium"/>
              </a:rPr>
              <a:t> </a:t>
            </a:r>
            <a:r>
              <a:rPr lang="en-AU" sz="1400" dirty="0" smtClean="0">
                <a:latin typeface="Lato Medium"/>
              </a:rPr>
              <a:t>Acting </a:t>
            </a:r>
            <a:r>
              <a:rPr lang="en-AU" sz="1400" dirty="0">
                <a:latin typeface="Lato Medium"/>
              </a:rPr>
              <a:t>Secondary Curriculum Manager 2018	</a:t>
            </a:r>
            <a:r>
              <a:rPr lang="en-AU" sz="1400" dirty="0" smtClean="0">
                <a:latin typeface="Lato Medium"/>
              </a:rPr>
              <a:t>	Mrs </a:t>
            </a:r>
            <a:r>
              <a:rPr lang="en-AU" sz="1400" dirty="0">
                <a:latin typeface="Lato Medium"/>
              </a:rPr>
              <a:t>Bronwyn Carruthers</a:t>
            </a:r>
          </a:p>
          <a:p>
            <a:r>
              <a:rPr lang="en-AU" sz="1400" dirty="0">
                <a:latin typeface="Lato Medium"/>
              </a:rPr>
              <a:t> </a:t>
            </a:r>
            <a:r>
              <a:rPr lang="en-AU" sz="1400" dirty="0" smtClean="0">
                <a:latin typeface="Lato Medium"/>
              </a:rPr>
              <a:t>Head </a:t>
            </a:r>
            <a:r>
              <a:rPr lang="en-AU" sz="1400" dirty="0">
                <a:latin typeface="Lato Medium"/>
              </a:rPr>
              <a:t>of Career Education	</a:t>
            </a:r>
            <a:r>
              <a:rPr lang="en-AU" sz="1400" dirty="0" smtClean="0">
                <a:latin typeface="Lato Medium"/>
              </a:rPr>
              <a:t>	</a:t>
            </a:r>
            <a:r>
              <a:rPr lang="en-AU" sz="1400" dirty="0">
                <a:latin typeface="Lato Medium"/>
              </a:rPr>
              <a:t>	</a:t>
            </a:r>
            <a:r>
              <a:rPr lang="en-AU" sz="1400" dirty="0" smtClean="0">
                <a:latin typeface="Lato Medium"/>
              </a:rPr>
              <a:t>Mr </a:t>
            </a:r>
            <a:r>
              <a:rPr lang="en-AU" sz="1400" dirty="0">
                <a:latin typeface="Lato Medium"/>
              </a:rPr>
              <a:t>Lynton Smith</a:t>
            </a:r>
          </a:p>
          <a:p>
            <a:r>
              <a:rPr lang="en-AU" sz="1400" dirty="0">
                <a:latin typeface="Lato Medium"/>
              </a:rPr>
              <a:t> </a:t>
            </a:r>
            <a:r>
              <a:rPr lang="en-AU" sz="1400" dirty="0" smtClean="0">
                <a:latin typeface="Lato Medium"/>
              </a:rPr>
              <a:t>Dean </a:t>
            </a:r>
            <a:r>
              <a:rPr lang="en-AU" sz="1400" dirty="0">
                <a:latin typeface="Lato Medium"/>
              </a:rPr>
              <a:t>of Administration	</a:t>
            </a:r>
            <a:r>
              <a:rPr lang="en-AU" sz="1400" dirty="0" smtClean="0">
                <a:latin typeface="Lato Medium"/>
              </a:rPr>
              <a:t>		Mr </a:t>
            </a:r>
            <a:r>
              <a:rPr lang="en-AU" sz="1400" dirty="0">
                <a:latin typeface="Lato Medium"/>
              </a:rPr>
              <a:t>Mark Downsborough</a:t>
            </a:r>
          </a:p>
          <a:p>
            <a:r>
              <a:rPr lang="en-AU" sz="1400" dirty="0">
                <a:latin typeface="Lato Medium"/>
              </a:rPr>
              <a:t> </a:t>
            </a:r>
            <a:r>
              <a:rPr lang="en-AU" sz="1400" dirty="0" smtClean="0">
                <a:latin typeface="Lato Medium"/>
              </a:rPr>
              <a:t>Secondary </a:t>
            </a:r>
            <a:r>
              <a:rPr lang="en-AU" sz="1400" dirty="0">
                <a:latin typeface="Lato Medium"/>
              </a:rPr>
              <a:t>Learning Technologies Manager		Limpie van </a:t>
            </a:r>
            <a:r>
              <a:rPr lang="en-AU" sz="1400" dirty="0" smtClean="0">
                <a:latin typeface="Lato Medium"/>
              </a:rPr>
              <a:t>Aswegen</a:t>
            </a:r>
          </a:p>
          <a:p>
            <a:endParaRPr lang="en-AU" sz="1400" dirty="0">
              <a:latin typeface="Lato Medium"/>
            </a:endParaRPr>
          </a:p>
          <a:p>
            <a:r>
              <a:rPr lang="en-AU" sz="1400" dirty="0">
                <a:solidFill>
                  <a:srgbClr val="FFFF00"/>
                </a:solidFill>
                <a:latin typeface="Lato Medium"/>
              </a:rPr>
              <a:t> </a:t>
            </a:r>
            <a:r>
              <a:rPr lang="en-AU" sz="1400" b="1" dirty="0" smtClean="0">
                <a:solidFill>
                  <a:srgbClr val="FFFF00"/>
                </a:solidFill>
                <a:latin typeface="Lato Medium"/>
              </a:rPr>
              <a:t>Learning </a:t>
            </a:r>
            <a:r>
              <a:rPr lang="en-AU" sz="1400" b="1" dirty="0">
                <a:solidFill>
                  <a:srgbClr val="FFFF00"/>
                </a:solidFill>
                <a:latin typeface="Lato Medium"/>
              </a:rPr>
              <a:t>Areas/Departments	</a:t>
            </a:r>
            <a:r>
              <a:rPr lang="en-AU" sz="1400" b="1" dirty="0" smtClean="0">
                <a:solidFill>
                  <a:srgbClr val="FFFF00"/>
                </a:solidFill>
                <a:latin typeface="Lato Medium"/>
              </a:rPr>
              <a:t>		Heads </a:t>
            </a:r>
            <a:r>
              <a:rPr lang="en-AU" sz="1400" b="1" dirty="0">
                <a:solidFill>
                  <a:srgbClr val="FFFF00"/>
                </a:solidFill>
                <a:latin typeface="Lato Medium"/>
              </a:rPr>
              <a:t>of </a:t>
            </a:r>
            <a:r>
              <a:rPr lang="en-AU" sz="1400" b="1" dirty="0" smtClean="0">
                <a:solidFill>
                  <a:srgbClr val="FFFF00"/>
                </a:solidFill>
                <a:latin typeface="Lato Medium"/>
              </a:rPr>
              <a:t>Learning Areas/Departments</a:t>
            </a:r>
            <a:endParaRPr lang="en-AU" sz="1400" dirty="0">
              <a:solidFill>
                <a:srgbClr val="FFFF00"/>
              </a:solidFill>
              <a:latin typeface="Lato Medium"/>
            </a:endParaRPr>
          </a:p>
          <a:p>
            <a:r>
              <a:rPr lang="en-AU" sz="1400" b="1" dirty="0">
                <a:latin typeface="Lato Medium"/>
              </a:rPr>
              <a:t> </a:t>
            </a:r>
            <a:r>
              <a:rPr lang="en-AU" sz="1400" dirty="0" smtClean="0">
                <a:latin typeface="Lato Medium"/>
              </a:rPr>
              <a:t>The </a:t>
            </a:r>
            <a:r>
              <a:rPr lang="en-AU" sz="1400" dirty="0">
                <a:latin typeface="Lato Medium"/>
              </a:rPr>
              <a:t>Arts	</a:t>
            </a:r>
            <a:r>
              <a:rPr lang="en-AU" sz="1400" dirty="0" smtClean="0">
                <a:latin typeface="Lato Medium"/>
              </a:rPr>
              <a:t>				Ms </a:t>
            </a:r>
            <a:r>
              <a:rPr lang="en-AU" sz="1400" dirty="0">
                <a:latin typeface="Lato Medium"/>
              </a:rPr>
              <a:t>Tracy Pender</a:t>
            </a:r>
          </a:p>
          <a:p>
            <a:r>
              <a:rPr lang="en-AU" sz="1400" dirty="0">
                <a:latin typeface="Lato Medium"/>
              </a:rPr>
              <a:t> </a:t>
            </a:r>
            <a:r>
              <a:rPr lang="en-AU" sz="1400" dirty="0" smtClean="0">
                <a:latin typeface="Lato Medium"/>
              </a:rPr>
              <a:t>Career </a:t>
            </a:r>
            <a:r>
              <a:rPr lang="en-AU" sz="1400" dirty="0">
                <a:latin typeface="Lato Medium"/>
              </a:rPr>
              <a:t>Education	</a:t>
            </a:r>
            <a:r>
              <a:rPr lang="en-AU" sz="1400" dirty="0" smtClean="0">
                <a:latin typeface="Lato Medium"/>
              </a:rPr>
              <a:t>			Mr </a:t>
            </a:r>
            <a:r>
              <a:rPr lang="en-AU" sz="1400" dirty="0">
                <a:latin typeface="Lato Medium"/>
              </a:rPr>
              <a:t>Lynton Smith</a:t>
            </a:r>
          </a:p>
          <a:p>
            <a:r>
              <a:rPr lang="en-AU" sz="1400" dirty="0">
                <a:latin typeface="Lato Medium"/>
              </a:rPr>
              <a:t> </a:t>
            </a:r>
            <a:r>
              <a:rPr lang="en-AU" sz="1400" dirty="0" smtClean="0">
                <a:latin typeface="Lato Medium"/>
              </a:rPr>
              <a:t>Christian Education				Ms </a:t>
            </a:r>
            <a:r>
              <a:rPr lang="en-AU" sz="1400" dirty="0">
                <a:latin typeface="Lato Medium"/>
              </a:rPr>
              <a:t>Talita van Tonder</a:t>
            </a:r>
          </a:p>
          <a:p>
            <a:r>
              <a:rPr lang="en-AU" sz="1400" dirty="0">
                <a:latin typeface="Lato Medium"/>
              </a:rPr>
              <a:t> </a:t>
            </a:r>
            <a:r>
              <a:rPr lang="en-AU" sz="1400" dirty="0" smtClean="0">
                <a:latin typeface="Lato Medium"/>
              </a:rPr>
              <a:t>English</a:t>
            </a:r>
            <a:r>
              <a:rPr lang="en-AU" sz="1400" dirty="0">
                <a:latin typeface="Lato Medium"/>
              </a:rPr>
              <a:t>	</a:t>
            </a:r>
            <a:r>
              <a:rPr lang="en-AU" sz="1400" dirty="0" smtClean="0">
                <a:latin typeface="Lato Medium"/>
              </a:rPr>
              <a:t>				Mrs </a:t>
            </a:r>
            <a:r>
              <a:rPr lang="en-AU" sz="1400" dirty="0">
                <a:latin typeface="Lato Medium"/>
              </a:rPr>
              <a:t>Amanda Collier</a:t>
            </a:r>
          </a:p>
          <a:p>
            <a:r>
              <a:rPr lang="en-AU" sz="1400" dirty="0">
                <a:latin typeface="Lato Medium"/>
              </a:rPr>
              <a:t> </a:t>
            </a:r>
            <a:r>
              <a:rPr lang="en-AU" sz="1400" dirty="0" smtClean="0">
                <a:latin typeface="Lato Medium"/>
              </a:rPr>
              <a:t>Health </a:t>
            </a:r>
            <a:r>
              <a:rPr lang="en-AU" sz="1400" dirty="0">
                <a:latin typeface="Lato Medium"/>
              </a:rPr>
              <a:t>&amp; Physical Education	</a:t>
            </a:r>
            <a:r>
              <a:rPr lang="en-AU" sz="1400" dirty="0" smtClean="0">
                <a:latin typeface="Lato Medium"/>
              </a:rPr>
              <a:t>		Mr </a:t>
            </a:r>
            <a:r>
              <a:rPr lang="en-AU" sz="1400" dirty="0">
                <a:latin typeface="Lato Medium"/>
              </a:rPr>
              <a:t>Casey Ellery</a:t>
            </a:r>
          </a:p>
          <a:p>
            <a:r>
              <a:rPr lang="en-AU" sz="1400" dirty="0">
                <a:latin typeface="Lato Medium"/>
              </a:rPr>
              <a:t> </a:t>
            </a:r>
            <a:r>
              <a:rPr lang="en-AU" sz="1400" dirty="0" smtClean="0">
                <a:latin typeface="Lato Medium"/>
              </a:rPr>
              <a:t>Humanities</a:t>
            </a:r>
            <a:r>
              <a:rPr lang="en-AU" sz="1400" dirty="0">
                <a:latin typeface="Lato Medium"/>
              </a:rPr>
              <a:t>	</a:t>
            </a:r>
            <a:r>
              <a:rPr lang="en-AU" sz="1400" dirty="0" smtClean="0">
                <a:latin typeface="Lato Medium"/>
              </a:rPr>
              <a:t>			Mr </a:t>
            </a:r>
            <a:r>
              <a:rPr lang="en-AU" sz="1400" dirty="0">
                <a:latin typeface="Lato Medium"/>
              </a:rPr>
              <a:t>Ryan Verge</a:t>
            </a:r>
          </a:p>
          <a:p>
            <a:r>
              <a:rPr lang="en-AU" sz="1400" dirty="0">
                <a:latin typeface="Lato Medium"/>
              </a:rPr>
              <a:t> </a:t>
            </a:r>
            <a:r>
              <a:rPr lang="en-AU" sz="1400" dirty="0" smtClean="0">
                <a:latin typeface="Lato Medium"/>
              </a:rPr>
              <a:t>Languages</a:t>
            </a:r>
            <a:r>
              <a:rPr lang="en-AU" sz="1400" dirty="0">
                <a:latin typeface="Lato Medium"/>
              </a:rPr>
              <a:t>	</a:t>
            </a:r>
            <a:r>
              <a:rPr lang="en-AU" sz="1400" dirty="0" smtClean="0">
                <a:latin typeface="Lato Medium"/>
              </a:rPr>
              <a:t>				Mrs </a:t>
            </a:r>
            <a:r>
              <a:rPr lang="en-AU" sz="1400" dirty="0">
                <a:latin typeface="Lato Medium"/>
              </a:rPr>
              <a:t>Catherine Campbell</a:t>
            </a:r>
          </a:p>
          <a:p>
            <a:r>
              <a:rPr lang="en-AU" sz="1400" dirty="0">
                <a:latin typeface="Lato Medium"/>
              </a:rPr>
              <a:t> </a:t>
            </a:r>
            <a:r>
              <a:rPr lang="en-AU" sz="1400" dirty="0" smtClean="0">
                <a:latin typeface="Lato Medium"/>
              </a:rPr>
              <a:t>Library</a:t>
            </a:r>
            <a:r>
              <a:rPr lang="en-AU" sz="1400" dirty="0">
                <a:latin typeface="Lato Medium"/>
              </a:rPr>
              <a:t>	</a:t>
            </a:r>
            <a:r>
              <a:rPr lang="en-AU" sz="1400" dirty="0" smtClean="0">
                <a:latin typeface="Lato Medium"/>
              </a:rPr>
              <a:t>				Mr </a:t>
            </a:r>
            <a:r>
              <a:rPr lang="en-AU" sz="1400" dirty="0">
                <a:latin typeface="Lato Medium"/>
              </a:rPr>
              <a:t>Stephen Sampson</a:t>
            </a:r>
          </a:p>
          <a:p>
            <a:r>
              <a:rPr lang="en-AU" sz="1400" dirty="0">
                <a:latin typeface="Lato Medium"/>
              </a:rPr>
              <a:t> </a:t>
            </a:r>
            <a:r>
              <a:rPr lang="en-AU" sz="1400" dirty="0" smtClean="0">
                <a:latin typeface="Lato Medium"/>
              </a:rPr>
              <a:t>Mathematics</a:t>
            </a:r>
            <a:r>
              <a:rPr lang="en-AU" sz="1400" dirty="0">
                <a:latin typeface="Lato Medium"/>
              </a:rPr>
              <a:t>	</a:t>
            </a:r>
            <a:r>
              <a:rPr lang="en-AU" sz="1400" dirty="0" smtClean="0">
                <a:latin typeface="Lato Medium"/>
              </a:rPr>
              <a:t>			Mrs </a:t>
            </a:r>
            <a:r>
              <a:rPr lang="en-AU" sz="1400" dirty="0">
                <a:latin typeface="Lato Medium"/>
              </a:rPr>
              <a:t>Leigh-Anne Hopkins</a:t>
            </a:r>
          </a:p>
          <a:p>
            <a:r>
              <a:rPr lang="en-AU" sz="1400" dirty="0">
                <a:latin typeface="Lato Medium"/>
              </a:rPr>
              <a:t> </a:t>
            </a:r>
            <a:r>
              <a:rPr lang="en-AU" sz="1400" dirty="0" smtClean="0">
                <a:latin typeface="Lato Medium"/>
              </a:rPr>
              <a:t>Science</a:t>
            </a:r>
            <a:r>
              <a:rPr lang="en-AU" sz="1400" dirty="0">
                <a:latin typeface="Lato Medium"/>
              </a:rPr>
              <a:t>	</a:t>
            </a:r>
            <a:r>
              <a:rPr lang="en-AU" sz="1400" dirty="0" smtClean="0">
                <a:latin typeface="Lato Medium"/>
              </a:rPr>
              <a:t>				Mr </a:t>
            </a:r>
            <a:r>
              <a:rPr lang="en-AU" sz="1400" dirty="0">
                <a:latin typeface="Lato Medium"/>
              </a:rPr>
              <a:t>Peter Wong</a:t>
            </a:r>
          </a:p>
          <a:p>
            <a:r>
              <a:rPr lang="en-AU" sz="1400" dirty="0">
                <a:latin typeface="Lato Medium"/>
              </a:rPr>
              <a:t> </a:t>
            </a:r>
            <a:r>
              <a:rPr lang="en-AU" sz="1400" dirty="0" smtClean="0">
                <a:latin typeface="Lato Medium"/>
              </a:rPr>
              <a:t>Secondary </a:t>
            </a:r>
            <a:r>
              <a:rPr lang="en-AU" sz="1400" dirty="0">
                <a:latin typeface="Lato Medium"/>
              </a:rPr>
              <a:t>Learning Enhancement	</a:t>
            </a:r>
            <a:r>
              <a:rPr lang="en-AU" sz="1400" smtClean="0">
                <a:latin typeface="Lato Medium"/>
              </a:rPr>
              <a:t>	Mrs </a:t>
            </a:r>
            <a:r>
              <a:rPr lang="en-AU" sz="1400" dirty="0">
                <a:latin typeface="Lato Medium"/>
              </a:rPr>
              <a:t>Sonja van Aswegen</a:t>
            </a:r>
          </a:p>
          <a:p>
            <a:r>
              <a:rPr lang="en-AU" sz="1400" dirty="0">
                <a:latin typeface="Lato Medium"/>
              </a:rPr>
              <a:t> </a:t>
            </a:r>
            <a:r>
              <a:rPr lang="en-AU" sz="1400" dirty="0" smtClean="0">
                <a:latin typeface="Lato Medium"/>
              </a:rPr>
              <a:t>Technologies</a:t>
            </a:r>
            <a:r>
              <a:rPr lang="en-AU" sz="1400" dirty="0">
                <a:latin typeface="Lato Medium"/>
              </a:rPr>
              <a:t>	</a:t>
            </a:r>
            <a:r>
              <a:rPr lang="en-AU" sz="1400" dirty="0" smtClean="0">
                <a:latin typeface="Lato Medium"/>
              </a:rPr>
              <a:t>			Mr </a:t>
            </a:r>
            <a:r>
              <a:rPr lang="en-AU" sz="1400" dirty="0">
                <a:latin typeface="Lato Medium"/>
              </a:rPr>
              <a:t>Daniel Theunissen</a:t>
            </a:r>
          </a:p>
        </p:txBody>
      </p:sp>
    </p:spTree>
    <p:extLst>
      <p:ext uri="{BB962C8B-B14F-4D97-AF65-F5344CB8AC3E}">
        <p14:creationId xmlns:p14="http://schemas.microsoft.com/office/powerpoint/2010/main" val="128920159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91544" y="836713"/>
            <a:ext cx="6984776" cy="4525963"/>
          </a:xfrm>
        </p:spPr>
        <p:txBody>
          <a:bodyPr/>
          <a:lstStyle/>
          <a:p>
            <a:endParaRPr lang="en-AU" dirty="0"/>
          </a:p>
          <a:p>
            <a:endParaRPr lang="en-AU" dirty="0" smtClean="0"/>
          </a:p>
          <a:p>
            <a:pPr algn="ctr"/>
            <a:r>
              <a:rPr lang="en-AU" dirty="0" smtClean="0">
                <a:latin typeface="Lato Medium"/>
              </a:rPr>
              <a:t>All Curriculum information is available in the 2019 Year 10 Subject handbook which is located on the College website at</a:t>
            </a:r>
          </a:p>
          <a:p>
            <a:pPr algn="ctr"/>
            <a:endParaRPr lang="en-AU" dirty="0">
              <a:latin typeface="Lato Medium"/>
            </a:endParaRPr>
          </a:p>
          <a:p>
            <a:pPr algn="ctr"/>
            <a:r>
              <a:rPr lang="en-AU" dirty="0" smtClean="0">
                <a:latin typeface="Lato Medium"/>
                <a:hlinkClick r:id="rId2"/>
              </a:rPr>
              <a:t>http://www.ljbc.wa.edu.au</a:t>
            </a:r>
            <a:r>
              <a:rPr lang="en-AU" dirty="0" smtClean="0">
                <a:latin typeface="Lato Medium"/>
              </a:rPr>
              <a:t> </a:t>
            </a:r>
            <a:endParaRPr lang="en-AU" dirty="0">
              <a:latin typeface="Lato Medium"/>
            </a:endParaRPr>
          </a:p>
        </p:txBody>
      </p:sp>
    </p:spTree>
    <p:extLst>
      <p:ext uri="{BB962C8B-B14F-4D97-AF65-F5344CB8AC3E}">
        <p14:creationId xmlns:p14="http://schemas.microsoft.com/office/powerpoint/2010/main" val="80789119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Lato Heavy" panose="020F0502020204030203" pitchFamily="34" charset="0"/>
                <a:ea typeface="Lato Heavy" panose="020F0502020204030203" pitchFamily="34" charset="0"/>
                <a:cs typeface="Lato Heavy" panose="020F0502020204030203" pitchFamily="34" charset="0"/>
              </a:rPr>
              <a:t>Why Study The Arts</a:t>
            </a:r>
            <a:endParaRPr lang="en-US" dirty="0">
              <a:latin typeface="Lato Heavy" panose="020F0502020204030203" pitchFamily="34" charset="0"/>
              <a:ea typeface="Lato Heavy" panose="020F0502020204030203" pitchFamily="34" charset="0"/>
              <a:cs typeface="Lato Heavy" panose="020F0502020204030203" pitchFamily="34" charset="0"/>
            </a:endParaRPr>
          </a:p>
        </p:txBody>
      </p:sp>
      <p:sp>
        <p:nvSpPr>
          <p:cNvPr id="3" name="Content Placeholder 2"/>
          <p:cNvSpPr>
            <a:spLocks noGrp="1"/>
          </p:cNvSpPr>
          <p:nvPr>
            <p:ph idx="1"/>
          </p:nvPr>
        </p:nvSpPr>
        <p:spPr/>
        <p:txBody>
          <a:bodyPr>
            <a:normAutofit/>
          </a:bodyPr>
          <a:lstStyle/>
          <a:p>
            <a:r>
              <a:rPr lang="en-US" dirty="0" smtClean="0">
                <a:latin typeface="Lato Medium"/>
              </a:rPr>
              <a:t>Studies have shown that study in the Arts strengthens academic performance - for example</a:t>
            </a:r>
          </a:p>
          <a:p>
            <a:pPr marL="457200" indent="-457200">
              <a:buFont typeface="Arial" panose="020B0604020202020204" pitchFamily="34" charset="0"/>
              <a:buChar char="•"/>
            </a:pPr>
            <a:r>
              <a:rPr lang="en-US" dirty="0" smtClean="0">
                <a:latin typeface="Lato Medium"/>
              </a:rPr>
              <a:t>Music assists with word decoding and phonological skills</a:t>
            </a:r>
          </a:p>
          <a:p>
            <a:pPr marL="457200" indent="-457200">
              <a:buFont typeface="Arial" panose="020B0604020202020204" pitchFamily="34" charset="0"/>
              <a:buChar char="•"/>
            </a:pPr>
            <a:r>
              <a:rPr lang="en-US" dirty="0" smtClean="0">
                <a:latin typeface="Lato Medium"/>
              </a:rPr>
              <a:t>Drama education strengthens verbal skills and social skills</a:t>
            </a:r>
          </a:p>
          <a:p>
            <a:pPr marL="457200" indent="-457200">
              <a:buFont typeface="Arial" panose="020B0604020202020204" pitchFamily="34" charset="0"/>
              <a:buChar char="•"/>
            </a:pPr>
            <a:r>
              <a:rPr lang="en-US" dirty="0" smtClean="0">
                <a:latin typeface="Lato Medium"/>
              </a:rPr>
              <a:t>Visual Arts allows students to explore and build upon their imagination, broaden their perspective and helps with critical thinking</a:t>
            </a:r>
            <a:endParaRPr lang="en-US" dirty="0">
              <a:latin typeface="Lato Medium"/>
            </a:endParaRPr>
          </a:p>
        </p:txBody>
      </p:sp>
    </p:spTree>
    <p:extLst>
      <p:ext uri="{BB962C8B-B14F-4D97-AF65-F5344CB8AC3E}">
        <p14:creationId xmlns:p14="http://schemas.microsoft.com/office/powerpoint/2010/main" val="19224978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8229600" cy="1325562"/>
          </a:xfrm>
        </p:spPr>
        <p:txBody>
          <a:bodyPr>
            <a:normAutofit/>
          </a:bodyPr>
          <a:lstStyle/>
          <a:p>
            <a:r>
              <a:rPr lang="en-AU" b="1" dirty="0" smtClean="0">
                <a:latin typeface="Lato Heavy" panose="020F0502020204030203" pitchFamily="34" charset="0"/>
                <a:ea typeface="Lato Heavy" panose="020F0502020204030203" pitchFamily="34" charset="0"/>
                <a:cs typeface="Lato Heavy" panose="020F0502020204030203" pitchFamily="34" charset="0"/>
              </a:rPr>
              <a:t>Year 10 </a:t>
            </a:r>
            <a:br>
              <a:rPr lang="en-AU" b="1" dirty="0" smtClean="0">
                <a:latin typeface="Lato Heavy" panose="020F0502020204030203" pitchFamily="34" charset="0"/>
                <a:ea typeface="Lato Heavy" panose="020F0502020204030203" pitchFamily="34" charset="0"/>
                <a:cs typeface="Lato Heavy" panose="020F0502020204030203" pitchFamily="34" charset="0"/>
              </a:rPr>
            </a:br>
            <a:r>
              <a:rPr lang="en-AU" b="1" dirty="0" smtClean="0">
                <a:latin typeface="Lato Heavy" panose="020F0502020204030203" pitchFamily="34" charset="0"/>
                <a:ea typeface="Lato Heavy" panose="020F0502020204030203" pitchFamily="34" charset="0"/>
                <a:cs typeface="Lato Heavy" panose="020F0502020204030203" pitchFamily="34" charset="0"/>
              </a:rPr>
              <a:t>The Arts</a:t>
            </a:r>
            <a:endParaRPr lang="en-AU" b="1" dirty="0">
              <a:latin typeface="Lato Heavy" panose="020F0502020204030203" pitchFamily="34" charset="0"/>
              <a:ea typeface="Lato Heavy" panose="020F0502020204030203" pitchFamily="34" charset="0"/>
              <a:cs typeface="Lato Heavy" panose="020F0502020204030203" pitchFamily="34" charset="0"/>
            </a:endParaRPr>
          </a:p>
        </p:txBody>
      </p:sp>
      <p:sp>
        <p:nvSpPr>
          <p:cNvPr id="5" name="Content Placeholder 4"/>
          <p:cNvSpPr>
            <a:spLocks noGrp="1"/>
          </p:cNvSpPr>
          <p:nvPr>
            <p:ph idx="1"/>
          </p:nvPr>
        </p:nvSpPr>
        <p:spPr>
          <a:xfrm>
            <a:off x="1981200" y="1600200"/>
            <a:ext cx="8229600" cy="4853136"/>
          </a:xfrm>
        </p:spPr>
        <p:txBody>
          <a:bodyPr>
            <a:normAutofit fontScale="92500" lnSpcReduction="10000"/>
          </a:bodyPr>
          <a:lstStyle/>
          <a:p>
            <a:endParaRPr lang="en-AU" dirty="0" smtClean="0"/>
          </a:p>
          <a:p>
            <a:endParaRPr lang="en-AU" dirty="0"/>
          </a:p>
          <a:p>
            <a:endParaRPr lang="en-AU" dirty="0" smtClean="0"/>
          </a:p>
          <a:p>
            <a:endParaRPr lang="en-AU" dirty="0"/>
          </a:p>
          <a:p>
            <a:endParaRPr lang="en-AU" dirty="0" smtClean="0"/>
          </a:p>
          <a:p>
            <a:endParaRPr lang="en-AU" dirty="0"/>
          </a:p>
          <a:p>
            <a:endParaRPr lang="en-AU" dirty="0" smtClean="0"/>
          </a:p>
          <a:p>
            <a:endParaRPr lang="en-AU" dirty="0" smtClean="0"/>
          </a:p>
          <a:p>
            <a:endParaRPr lang="en-AU" dirty="0"/>
          </a:p>
          <a:p>
            <a:pPr algn="ctr"/>
            <a:endParaRPr lang="en-AU" dirty="0" smtClean="0"/>
          </a:p>
          <a:p>
            <a:pPr algn="ctr"/>
            <a:r>
              <a:rPr lang="en-AU" dirty="0" smtClean="0">
                <a:latin typeface="Lato Medium"/>
              </a:rPr>
              <a:t>  Drama  Media  Music  Visual Arts</a:t>
            </a:r>
          </a:p>
        </p:txBody>
      </p:sp>
      <p:pic>
        <p:nvPicPr>
          <p:cNvPr id="7" name="Picture 6"/>
          <p:cNvPicPr>
            <a:picLocks noChangeAspect="1"/>
          </p:cNvPicPr>
          <p:nvPr/>
        </p:nvPicPr>
        <p:blipFill>
          <a:blip r:embed="rId2"/>
          <a:stretch>
            <a:fillRect/>
          </a:stretch>
        </p:blipFill>
        <p:spPr>
          <a:xfrm>
            <a:off x="2886075" y="1700808"/>
            <a:ext cx="6419850" cy="3962400"/>
          </a:xfrm>
          <a:prstGeom prst="rect">
            <a:avLst/>
          </a:prstGeom>
        </p:spPr>
      </p:pic>
    </p:spTree>
    <p:extLst>
      <p:ext uri="{BB962C8B-B14F-4D97-AF65-F5344CB8AC3E}">
        <p14:creationId xmlns:p14="http://schemas.microsoft.com/office/powerpoint/2010/main" val="176159410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latin typeface="Lato Heavy" panose="020F0502020204030203" pitchFamily="34" charset="0"/>
                <a:ea typeface="Lato Heavy" panose="020F0502020204030203" pitchFamily="34" charset="0"/>
                <a:cs typeface="Lato Heavy" panose="020F0502020204030203" pitchFamily="34" charset="0"/>
              </a:rPr>
              <a:t>The Arts</a:t>
            </a:r>
            <a:endParaRPr lang="en-AU" b="1" dirty="0">
              <a:latin typeface="Lato Heavy" panose="020F0502020204030203" pitchFamily="34" charset="0"/>
              <a:ea typeface="Lato Heavy" panose="020F0502020204030203" pitchFamily="34" charset="0"/>
              <a:cs typeface="Lato Heavy" panose="020F0502020204030203" pitchFamily="34" charset="0"/>
            </a:endParaRPr>
          </a:p>
        </p:txBody>
      </p:sp>
      <p:sp>
        <p:nvSpPr>
          <p:cNvPr id="3" name="Content Placeholder 2"/>
          <p:cNvSpPr>
            <a:spLocks noGrp="1"/>
          </p:cNvSpPr>
          <p:nvPr>
            <p:ph idx="1"/>
          </p:nvPr>
        </p:nvSpPr>
        <p:spPr/>
        <p:txBody>
          <a:bodyPr>
            <a:normAutofit/>
          </a:bodyPr>
          <a:lstStyle/>
          <a:p>
            <a:r>
              <a:rPr lang="en-AU" b="1" dirty="0" smtClean="0">
                <a:solidFill>
                  <a:srgbClr val="FFFF00"/>
                </a:solidFill>
                <a:latin typeface="Lato Medium"/>
              </a:rPr>
              <a:t>Drama</a:t>
            </a:r>
          </a:p>
          <a:p>
            <a:r>
              <a:rPr lang="en-AU" dirty="0" smtClean="0">
                <a:latin typeface="Lato Medium"/>
              </a:rPr>
              <a:t>An exciting subject with a balance of Practical and Theory, that is suitable for students who are keen performers and communicators and have an interest in theatre, acting and theatre production.</a:t>
            </a:r>
          </a:p>
          <a:p>
            <a:pPr>
              <a:spcBef>
                <a:spcPts val="0"/>
              </a:spcBef>
            </a:pPr>
            <a:r>
              <a:rPr lang="en-AU" dirty="0" smtClean="0">
                <a:latin typeface="Lato Medium"/>
              </a:rPr>
              <a:t>Provides a solid </a:t>
            </a:r>
          </a:p>
          <a:p>
            <a:pPr>
              <a:spcBef>
                <a:spcPts val="0"/>
              </a:spcBef>
            </a:pPr>
            <a:r>
              <a:rPr lang="en-AU" dirty="0">
                <a:latin typeface="Lato Medium"/>
              </a:rPr>
              <a:t>f</a:t>
            </a:r>
            <a:r>
              <a:rPr lang="en-AU" dirty="0" smtClean="0">
                <a:latin typeface="Lato Medium"/>
              </a:rPr>
              <a:t>oundation for Year 11</a:t>
            </a:r>
          </a:p>
          <a:p>
            <a:pPr>
              <a:spcBef>
                <a:spcPts val="0"/>
              </a:spcBef>
            </a:pPr>
            <a:r>
              <a:rPr lang="en-AU" dirty="0" smtClean="0">
                <a:latin typeface="Lato Medium"/>
              </a:rPr>
              <a:t>Drama, which prepares</a:t>
            </a:r>
          </a:p>
          <a:p>
            <a:pPr>
              <a:spcBef>
                <a:spcPts val="0"/>
              </a:spcBef>
            </a:pPr>
            <a:r>
              <a:rPr lang="en-AU" dirty="0" smtClean="0">
                <a:latin typeface="Lato Medium"/>
              </a:rPr>
              <a:t>students for either TAFE</a:t>
            </a:r>
          </a:p>
          <a:p>
            <a:pPr>
              <a:spcBef>
                <a:spcPts val="0"/>
              </a:spcBef>
            </a:pPr>
            <a:r>
              <a:rPr lang="en-AU" dirty="0">
                <a:latin typeface="Lato Medium"/>
              </a:rPr>
              <a:t>o</a:t>
            </a:r>
            <a:r>
              <a:rPr lang="en-AU" dirty="0" smtClean="0">
                <a:latin typeface="Lato Medium"/>
              </a:rPr>
              <a:t>r university entry level. </a:t>
            </a:r>
          </a:p>
          <a:p>
            <a:endParaRPr lang="en-AU" dirty="0"/>
          </a:p>
          <a:p>
            <a:endParaRPr lang="en-AU" dirty="0"/>
          </a:p>
          <a:p>
            <a:endParaRPr lang="en-AU" dirty="0" smtClean="0"/>
          </a:p>
          <a:p>
            <a:endParaRPr lang="en-AU" dirty="0"/>
          </a:p>
          <a:p>
            <a:endParaRPr lang="en-AU" dirty="0" smtClean="0"/>
          </a:p>
          <a:p>
            <a:endParaRPr lang="en-AU" dirty="0"/>
          </a:p>
          <a:p>
            <a:endParaRPr lang="en-AU" dirty="0"/>
          </a:p>
          <a:p>
            <a:endParaRPr lang="en-AU" dirty="0" smtClean="0"/>
          </a:p>
          <a:p>
            <a:endParaRPr lang="en-AU" dirty="0"/>
          </a:p>
          <a:p>
            <a:endParaRPr lang="en-AU" dirty="0" smtClean="0"/>
          </a:p>
          <a:p>
            <a:endParaRPr lang="en-AU" dirty="0"/>
          </a:p>
          <a:p>
            <a:endParaRPr lang="en-AU" dirty="0" smtClean="0"/>
          </a:p>
          <a:p>
            <a:endParaRPr lang="en-AU" dirty="0"/>
          </a:p>
        </p:txBody>
      </p:sp>
      <p:pic>
        <p:nvPicPr>
          <p:cNvPr id="5" name="Picture 4"/>
          <p:cNvPicPr>
            <a:picLocks noChangeAspect="1"/>
          </p:cNvPicPr>
          <p:nvPr/>
        </p:nvPicPr>
        <p:blipFill>
          <a:blip r:embed="rId2"/>
          <a:stretch>
            <a:fillRect/>
          </a:stretch>
        </p:blipFill>
        <p:spPr>
          <a:xfrm>
            <a:off x="5735960" y="3429000"/>
            <a:ext cx="4870871" cy="3175086"/>
          </a:xfrm>
          <a:prstGeom prst="rect">
            <a:avLst/>
          </a:prstGeom>
        </p:spPr>
      </p:pic>
    </p:spTree>
    <p:extLst>
      <p:ext uri="{BB962C8B-B14F-4D97-AF65-F5344CB8AC3E}">
        <p14:creationId xmlns:p14="http://schemas.microsoft.com/office/powerpoint/2010/main" val="31631188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274638"/>
            <a:ext cx="8229600" cy="1282154"/>
          </a:xfrm>
        </p:spPr>
        <p:txBody>
          <a:bodyPr>
            <a:normAutofit/>
          </a:bodyPr>
          <a:lstStyle/>
          <a:p>
            <a:r>
              <a:rPr lang="en-AU" b="1" dirty="0" smtClean="0">
                <a:latin typeface="Lato Heavy" panose="020F0502020204030203" pitchFamily="34" charset="0"/>
                <a:ea typeface="Lato Heavy" panose="020F0502020204030203" pitchFamily="34" charset="0"/>
                <a:cs typeface="Lato Heavy" panose="020F0502020204030203" pitchFamily="34" charset="0"/>
              </a:rPr>
              <a:t>The Arts </a:t>
            </a:r>
            <a:br>
              <a:rPr lang="en-AU" b="1" dirty="0" smtClean="0">
                <a:latin typeface="Lato Heavy" panose="020F0502020204030203" pitchFamily="34" charset="0"/>
                <a:ea typeface="Lato Heavy" panose="020F0502020204030203" pitchFamily="34" charset="0"/>
                <a:cs typeface="Lato Heavy" panose="020F0502020204030203" pitchFamily="34" charset="0"/>
              </a:rPr>
            </a:br>
            <a:r>
              <a:rPr lang="en-AU" b="1" dirty="0" smtClean="0">
                <a:latin typeface="Lato Heavy" panose="020F0502020204030203" pitchFamily="34" charset="0"/>
                <a:ea typeface="Lato Heavy" panose="020F0502020204030203" pitchFamily="34" charset="0"/>
                <a:cs typeface="Lato Heavy" panose="020F0502020204030203" pitchFamily="34" charset="0"/>
              </a:rPr>
              <a:t> Year 10</a:t>
            </a:r>
            <a:endParaRPr lang="en-AU" b="1" dirty="0">
              <a:latin typeface="Lato Heavy" panose="020F0502020204030203" pitchFamily="34" charset="0"/>
              <a:ea typeface="Lato Heavy" panose="020F0502020204030203" pitchFamily="34" charset="0"/>
              <a:cs typeface="Lato Heavy" panose="020F0502020204030203" pitchFamily="34" charset="0"/>
            </a:endParaRPr>
          </a:p>
        </p:txBody>
      </p:sp>
      <p:sp>
        <p:nvSpPr>
          <p:cNvPr id="3" name="Content Placeholder 2"/>
          <p:cNvSpPr>
            <a:spLocks noGrp="1"/>
          </p:cNvSpPr>
          <p:nvPr>
            <p:ph idx="1"/>
          </p:nvPr>
        </p:nvSpPr>
        <p:spPr>
          <a:xfrm>
            <a:off x="983432" y="1556792"/>
            <a:ext cx="10873208" cy="4392488"/>
          </a:xfrm>
        </p:spPr>
        <p:txBody>
          <a:bodyPr>
            <a:normAutofit/>
          </a:bodyPr>
          <a:lstStyle/>
          <a:p>
            <a:pPr>
              <a:spcBef>
                <a:spcPts val="600"/>
              </a:spcBef>
            </a:pPr>
            <a:r>
              <a:rPr lang="en-AU" b="1" dirty="0" smtClean="0">
                <a:solidFill>
                  <a:srgbClr val="FFFF00"/>
                </a:solidFill>
                <a:latin typeface="Lato Medium"/>
              </a:rPr>
              <a:t>Media</a:t>
            </a:r>
          </a:p>
          <a:p>
            <a:pPr>
              <a:spcBef>
                <a:spcPts val="0"/>
              </a:spcBef>
            </a:pPr>
            <a:r>
              <a:rPr lang="en-AU" dirty="0" smtClean="0">
                <a:latin typeface="Lato Medium"/>
              </a:rPr>
              <a:t>In Year 10, students explore a range of media concepts, creating a variety of media products. It is suitable for students interested in photography, making films and TV programs and analysing media. The Year 10 subject prepares students  for either TAFE or university entry courses in Year 11,                                               ensuring a solid</a:t>
            </a:r>
          </a:p>
          <a:p>
            <a:pPr>
              <a:spcBef>
                <a:spcPts val="0"/>
              </a:spcBef>
            </a:pPr>
            <a:r>
              <a:rPr lang="en-AU" dirty="0" smtClean="0">
                <a:latin typeface="Lato Medium"/>
              </a:rPr>
              <a:t>foundation </a:t>
            </a:r>
            <a:r>
              <a:rPr lang="en-AU" dirty="0">
                <a:latin typeface="Lato Medium"/>
              </a:rPr>
              <a:t>in </a:t>
            </a:r>
            <a:r>
              <a:rPr lang="en-AU" dirty="0" smtClean="0">
                <a:latin typeface="Lato Medium"/>
              </a:rPr>
              <a:t>practical and</a:t>
            </a:r>
          </a:p>
          <a:p>
            <a:pPr>
              <a:spcBef>
                <a:spcPts val="0"/>
              </a:spcBef>
            </a:pPr>
            <a:r>
              <a:rPr lang="en-AU" dirty="0" smtClean="0">
                <a:latin typeface="Lato Medium"/>
              </a:rPr>
              <a:t>theoretical </a:t>
            </a:r>
            <a:r>
              <a:rPr lang="en-AU" dirty="0">
                <a:latin typeface="Lato Medium"/>
              </a:rPr>
              <a:t>Media </a:t>
            </a:r>
            <a:r>
              <a:rPr lang="en-AU" dirty="0" smtClean="0">
                <a:latin typeface="Lato Medium"/>
              </a:rPr>
              <a:t>concepts.</a:t>
            </a:r>
            <a:r>
              <a:rPr lang="en-AU" dirty="0" smtClean="0"/>
              <a:t> </a:t>
            </a:r>
            <a:endParaRPr lang="en-AU"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48128" y="3933056"/>
            <a:ext cx="3528392" cy="235226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21937445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7824192" y="188640"/>
            <a:ext cx="4160316" cy="2710044"/>
          </a:xfrm>
          <a:prstGeom prst="rect">
            <a:avLst/>
          </a:prstGeom>
        </p:spPr>
      </p:pic>
      <p:sp>
        <p:nvSpPr>
          <p:cNvPr id="2" name="Title 1"/>
          <p:cNvSpPr>
            <a:spLocks noGrp="1"/>
          </p:cNvSpPr>
          <p:nvPr>
            <p:ph type="title"/>
          </p:nvPr>
        </p:nvSpPr>
        <p:spPr/>
        <p:txBody>
          <a:bodyPr/>
          <a:lstStyle/>
          <a:p>
            <a:r>
              <a:rPr lang="en-AU" b="1" dirty="0" smtClean="0">
                <a:latin typeface="Lato Heavy" panose="020F0502020204030203" pitchFamily="34" charset="0"/>
                <a:ea typeface="Lato Heavy" panose="020F0502020204030203" pitchFamily="34" charset="0"/>
                <a:cs typeface="Lato Heavy" panose="020F0502020204030203" pitchFamily="34" charset="0"/>
              </a:rPr>
              <a:t>The Arts</a:t>
            </a:r>
            <a:endParaRPr lang="en-AU" b="1" dirty="0">
              <a:latin typeface="Lato Heavy" panose="020F0502020204030203" pitchFamily="34" charset="0"/>
              <a:ea typeface="Lato Heavy" panose="020F0502020204030203" pitchFamily="34" charset="0"/>
              <a:cs typeface="Lato Heavy" panose="020F0502020204030203" pitchFamily="34" charset="0"/>
            </a:endParaRPr>
          </a:p>
        </p:txBody>
      </p:sp>
      <p:sp>
        <p:nvSpPr>
          <p:cNvPr id="3" name="Content Placeholder 2"/>
          <p:cNvSpPr>
            <a:spLocks noGrp="1"/>
          </p:cNvSpPr>
          <p:nvPr>
            <p:ph idx="1"/>
          </p:nvPr>
        </p:nvSpPr>
        <p:spPr>
          <a:xfrm>
            <a:off x="551384" y="1268761"/>
            <a:ext cx="10641036" cy="4708525"/>
          </a:xfrm>
        </p:spPr>
        <p:txBody>
          <a:bodyPr>
            <a:normAutofit/>
          </a:bodyPr>
          <a:lstStyle/>
          <a:p>
            <a:endParaRPr lang="en-AU" b="1" dirty="0" smtClean="0">
              <a:solidFill>
                <a:srgbClr val="FFFF00"/>
              </a:solidFill>
              <a:latin typeface="Lato Medium"/>
            </a:endParaRPr>
          </a:p>
          <a:p>
            <a:r>
              <a:rPr lang="en-AU" b="1" dirty="0" smtClean="0">
                <a:solidFill>
                  <a:srgbClr val="FFFF00"/>
                </a:solidFill>
                <a:latin typeface="Lato Medium"/>
              </a:rPr>
              <a:t>Music or Y10 VET Music</a:t>
            </a:r>
          </a:p>
          <a:p>
            <a:endParaRPr lang="en-AU" b="1" dirty="0" smtClean="0">
              <a:solidFill>
                <a:srgbClr val="FFFF00"/>
              </a:solidFill>
              <a:latin typeface="Lato Medium"/>
            </a:endParaRPr>
          </a:p>
          <a:p>
            <a:r>
              <a:rPr lang="en-AU" dirty="0" smtClean="0">
                <a:latin typeface="Lato Medium"/>
              </a:rPr>
              <a:t>Year 10 Music  students will expand their practical music skills through rehearsal and performance. </a:t>
            </a:r>
          </a:p>
          <a:p>
            <a:r>
              <a:rPr lang="en-AU" dirty="0" smtClean="0">
                <a:latin typeface="Lato Medium"/>
              </a:rPr>
              <a:t>Year 10 VET Music students will be offered a program where they can earn a Certificate II in Music.</a:t>
            </a:r>
            <a:r>
              <a:rPr lang="en-AU" dirty="0"/>
              <a:t> </a:t>
            </a:r>
            <a:r>
              <a:rPr lang="en-AU" dirty="0">
                <a:latin typeface="Lato Medium" panose="020F0602020204030203"/>
              </a:rPr>
              <a:t>Students with no previous instrumental music experience but who love listening to music and would like to try playing an instrument </a:t>
            </a:r>
            <a:r>
              <a:rPr lang="en-AU" dirty="0" smtClean="0">
                <a:latin typeface="Lato Medium" panose="020F0602020204030203"/>
              </a:rPr>
              <a:t>or </a:t>
            </a:r>
            <a:r>
              <a:rPr lang="en-AU" dirty="0">
                <a:latin typeface="Lato Medium" panose="020F0602020204030203"/>
              </a:rPr>
              <a:t>creating </a:t>
            </a:r>
            <a:r>
              <a:rPr lang="en-AU" dirty="0" smtClean="0">
                <a:latin typeface="Lato Medium" panose="020F0602020204030203"/>
              </a:rPr>
              <a:t>music electronically </a:t>
            </a:r>
            <a:r>
              <a:rPr lang="en-AU" dirty="0">
                <a:latin typeface="Lato Medium" panose="020F0602020204030203"/>
              </a:rPr>
              <a:t>will have </a:t>
            </a:r>
            <a:r>
              <a:rPr lang="en-AU" dirty="0" smtClean="0">
                <a:latin typeface="Lato Medium" panose="020F0602020204030203"/>
              </a:rPr>
              <a:t>the </a:t>
            </a:r>
            <a:r>
              <a:rPr lang="en-AU" dirty="0">
                <a:latin typeface="Lato Medium" panose="020F0602020204030203"/>
              </a:rPr>
              <a:t>opportunity to do </a:t>
            </a:r>
            <a:r>
              <a:rPr lang="en-AU" dirty="0" smtClean="0">
                <a:latin typeface="Lato Medium"/>
              </a:rPr>
              <a:t>so.</a:t>
            </a:r>
          </a:p>
          <a:p>
            <a:endParaRPr lang="en-AU" dirty="0" smtClean="0"/>
          </a:p>
          <a:p>
            <a:endParaRPr lang="en-AU" dirty="0" smtClean="0"/>
          </a:p>
          <a:p>
            <a:endParaRPr lang="en-AU" dirty="0"/>
          </a:p>
          <a:p>
            <a:endParaRPr lang="en-AU" dirty="0"/>
          </a:p>
        </p:txBody>
      </p:sp>
    </p:spTree>
    <p:extLst>
      <p:ext uri="{BB962C8B-B14F-4D97-AF65-F5344CB8AC3E}">
        <p14:creationId xmlns:p14="http://schemas.microsoft.com/office/powerpoint/2010/main" val="13913528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smtClean="0">
                <a:latin typeface="Lato Heavy" panose="020F0502020204030203" pitchFamily="34" charset="0"/>
                <a:ea typeface="Lato Heavy" panose="020F0502020204030203" pitchFamily="34" charset="0"/>
                <a:cs typeface="Lato Heavy" panose="020F0502020204030203" pitchFamily="34" charset="0"/>
              </a:rPr>
              <a:t>The Arts</a:t>
            </a:r>
            <a:endParaRPr lang="en-AU" b="1" dirty="0">
              <a:latin typeface="Lato Heavy" panose="020F0502020204030203" pitchFamily="34" charset="0"/>
              <a:ea typeface="Lato Heavy" panose="020F0502020204030203" pitchFamily="34" charset="0"/>
              <a:cs typeface="Lato Heavy" panose="020F0502020204030203" pitchFamily="34" charset="0"/>
            </a:endParaRPr>
          </a:p>
        </p:txBody>
      </p:sp>
      <p:sp>
        <p:nvSpPr>
          <p:cNvPr id="3" name="Content Placeholder 2"/>
          <p:cNvSpPr>
            <a:spLocks noGrp="1"/>
          </p:cNvSpPr>
          <p:nvPr>
            <p:ph idx="1"/>
          </p:nvPr>
        </p:nvSpPr>
        <p:spPr/>
        <p:txBody>
          <a:bodyPr/>
          <a:lstStyle/>
          <a:p>
            <a:r>
              <a:rPr lang="en-AU" b="1" dirty="0" smtClean="0">
                <a:solidFill>
                  <a:srgbClr val="FFFF00"/>
                </a:solidFill>
                <a:latin typeface="Lato Medium"/>
              </a:rPr>
              <a:t>Visual Arts</a:t>
            </a:r>
          </a:p>
          <a:p>
            <a:r>
              <a:rPr lang="en-AU" dirty="0" smtClean="0">
                <a:latin typeface="Lato Medium"/>
              </a:rPr>
              <a:t>The Year 10 subject builds on a basic platform from skills learnt in Year 9. Students are exposed to painting,</a:t>
            </a:r>
          </a:p>
          <a:p>
            <a:pPr>
              <a:spcBef>
                <a:spcPts val="0"/>
              </a:spcBef>
            </a:pPr>
            <a:r>
              <a:rPr lang="en-AU" dirty="0">
                <a:latin typeface="Lato Medium"/>
              </a:rPr>
              <a:t>c</a:t>
            </a:r>
            <a:r>
              <a:rPr lang="en-AU" dirty="0" smtClean="0">
                <a:latin typeface="Lato Medium"/>
              </a:rPr>
              <a:t>eramics, graphics,</a:t>
            </a:r>
          </a:p>
          <a:p>
            <a:pPr>
              <a:spcBef>
                <a:spcPts val="0"/>
              </a:spcBef>
            </a:pPr>
            <a:r>
              <a:rPr lang="en-AU" dirty="0">
                <a:latin typeface="Lato Medium"/>
              </a:rPr>
              <a:t>p</a:t>
            </a:r>
            <a:r>
              <a:rPr lang="en-AU" dirty="0" smtClean="0">
                <a:latin typeface="Lato Medium"/>
              </a:rPr>
              <a:t>rintmaking, drawing,</a:t>
            </a:r>
          </a:p>
          <a:p>
            <a:pPr>
              <a:spcBef>
                <a:spcPts val="0"/>
              </a:spcBef>
            </a:pPr>
            <a:r>
              <a:rPr lang="en-AU" dirty="0">
                <a:latin typeface="Lato Medium"/>
              </a:rPr>
              <a:t>s</a:t>
            </a:r>
            <a:r>
              <a:rPr lang="en-AU" dirty="0" smtClean="0">
                <a:latin typeface="Lato Medium"/>
              </a:rPr>
              <a:t>culpture, mixed</a:t>
            </a:r>
          </a:p>
          <a:p>
            <a:pPr>
              <a:spcBef>
                <a:spcPts val="0"/>
              </a:spcBef>
            </a:pPr>
            <a:r>
              <a:rPr lang="en-AU" dirty="0">
                <a:latin typeface="Lato Medium"/>
              </a:rPr>
              <a:t>m</a:t>
            </a:r>
            <a:r>
              <a:rPr lang="en-AU" dirty="0" smtClean="0">
                <a:latin typeface="Lato Medium"/>
              </a:rPr>
              <a:t>edia and theoretical</a:t>
            </a:r>
          </a:p>
          <a:p>
            <a:pPr>
              <a:spcBef>
                <a:spcPts val="0"/>
              </a:spcBef>
            </a:pPr>
            <a:r>
              <a:rPr lang="en-AU" dirty="0">
                <a:latin typeface="Lato Medium"/>
              </a:rPr>
              <a:t>c</a:t>
            </a:r>
            <a:r>
              <a:rPr lang="en-AU" dirty="0" smtClean="0">
                <a:latin typeface="Lato Medium"/>
              </a:rPr>
              <a:t>oncepts.</a:t>
            </a:r>
            <a:endParaRPr lang="en-AU" dirty="0">
              <a:latin typeface="Lato Medium"/>
            </a:endParaRPr>
          </a:p>
          <a:p>
            <a:endParaRPr lang="en-AU" dirty="0" smtClean="0"/>
          </a:p>
          <a:p>
            <a:endParaRPr lang="en-AU" dirty="0"/>
          </a:p>
          <a:p>
            <a:endParaRPr lang="en-AU" dirty="0" smtClean="0"/>
          </a:p>
          <a:p>
            <a:endParaRPr lang="en-AU" dirty="0"/>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91944" y="3032956"/>
            <a:ext cx="4860032" cy="364502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346234200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9576" y="116632"/>
            <a:ext cx="7931224" cy="1152128"/>
          </a:xfrm>
        </p:spPr>
        <p:txBody>
          <a:bodyPr>
            <a:normAutofit/>
          </a:bodyPr>
          <a:lstStyle/>
          <a:p>
            <a:r>
              <a:rPr lang="en-AU" b="1" dirty="0" smtClean="0">
                <a:latin typeface="Lato Heavy" panose="020F0502020204030203" pitchFamily="34" charset="0"/>
                <a:ea typeface="Lato Heavy" panose="020F0502020204030203" pitchFamily="34" charset="0"/>
                <a:cs typeface="Lato Heavy" panose="020F0502020204030203" pitchFamily="34" charset="0"/>
              </a:rPr>
              <a:t>Technologies</a:t>
            </a:r>
            <a:endParaRPr lang="en-AU" b="1" dirty="0">
              <a:latin typeface="Lato Heavy" panose="020F0502020204030203" pitchFamily="34" charset="0"/>
              <a:ea typeface="Lato Heavy" panose="020F0502020204030203" pitchFamily="34" charset="0"/>
              <a:cs typeface="Lato Heavy" panose="020F0502020204030203" pitchFamily="34" charset="0"/>
            </a:endParaRPr>
          </a:p>
        </p:txBody>
      </p:sp>
      <p:sp>
        <p:nvSpPr>
          <p:cNvPr id="3" name="Content Placeholder 2"/>
          <p:cNvSpPr>
            <a:spLocks noGrp="1"/>
          </p:cNvSpPr>
          <p:nvPr>
            <p:ph idx="1"/>
          </p:nvPr>
        </p:nvSpPr>
        <p:spPr>
          <a:xfrm>
            <a:off x="1981200" y="1844825"/>
            <a:ext cx="8229600" cy="4281339"/>
          </a:xfrm>
        </p:spPr>
        <p:txBody>
          <a:bodyPr>
            <a:noAutofit/>
          </a:bodyPr>
          <a:lstStyle/>
          <a:p>
            <a:r>
              <a:rPr lang="en-AU" sz="2400" b="1" dirty="0" smtClean="0">
                <a:solidFill>
                  <a:srgbClr val="FFFF00"/>
                </a:solidFill>
                <a:latin typeface="Lato Medium"/>
              </a:rPr>
              <a:t>Computing </a:t>
            </a:r>
          </a:p>
          <a:p>
            <a:r>
              <a:rPr lang="en-AU" sz="2400" dirty="0" smtClean="0">
                <a:latin typeface="Lato Medium"/>
              </a:rPr>
              <a:t>To understand the fundamental principles of the nature of working with Digital Technologies. </a:t>
            </a:r>
            <a:r>
              <a:rPr lang="en-AU" sz="2400" dirty="0">
                <a:latin typeface="Lato Medium" panose="020F0602020204030203"/>
              </a:rPr>
              <a:t>Students will develop skills required to identify possibilities and create opportunities in the business </a:t>
            </a:r>
            <a:r>
              <a:rPr lang="en-AU" sz="2400" dirty="0" smtClean="0">
                <a:latin typeface="Lato Medium" panose="020F0602020204030203"/>
              </a:rPr>
              <a:t>world.</a:t>
            </a:r>
          </a:p>
          <a:p>
            <a:endParaRPr lang="en-AU" sz="2400" dirty="0" smtClean="0">
              <a:solidFill>
                <a:srgbClr val="FFFF00"/>
              </a:solidFill>
              <a:latin typeface="Lato Medium"/>
            </a:endParaRPr>
          </a:p>
          <a:p>
            <a:r>
              <a:rPr lang="en-AU" sz="2400" b="1" dirty="0" smtClean="0">
                <a:solidFill>
                  <a:srgbClr val="FFFF00"/>
                </a:solidFill>
                <a:latin typeface="Lato Medium"/>
              </a:rPr>
              <a:t>Design and Technology</a:t>
            </a:r>
          </a:p>
          <a:p>
            <a:r>
              <a:rPr lang="en-AU" sz="2400" dirty="0" smtClean="0">
                <a:latin typeface="Lato Medium"/>
              </a:rPr>
              <a:t>Students will develop skills working with various types of materials such as metals, plastic and wood. Design </a:t>
            </a:r>
            <a:r>
              <a:rPr lang="en-AU" sz="2400" dirty="0">
                <a:latin typeface="Lato Medium" panose="020F0602020204030203"/>
              </a:rPr>
              <a:t>work will be manual and computer based to give students a developed understanding of design </a:t>
            </a:r>
            <a:r>
              <a:rPr lang="en-AU" sz="2400" dirty="0" smtClean="0">
                <a:latin typeface="Lato Medium"/>
              </a:rPr>
              <a:t>fundamentals.</a:t>
            </a:r>
          </a:p>
          <a:p>
            <a:endParaRPr lang="en-AU" sz="2400" dirty="0" smtClean="0"/>
          </a:p>
          <a:p>
            <a:r>
              <a:rPr lang="en-AU" sz="2400" dirty="0" smtClean="0"/>
              <a:t> </a:t>
            </a:r>
            <a:endParaRPr lang="en-AU" sz="2400" dirty="0"/>
          </a:p>
        </p:txBody>
      </p:sp>
    </p:spTree>
    <p:extLst>
      <p:ext uri="{BB962C8B-B14F-4D97-AF65-F5344CB8AC3E}">
        <p14:creationId xmlns:p14="http://schemas.microsoft.com/office/powerpoint/2010/main" val="74543126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63552" y="188640"/>
            <a:ext cx="8147248" cy="994122"/>
          </a:xfrm>
        </p:spPr>
        <p:txBody>
          <a:bodyPr>
            <a:normAutofit/>
          </a:bodyPr>
          <a:lstStyle/>
          <a:p>
            <a:r>
              <a:rPr lang="en-AU" b="1" dirty="0" smtClean="0">
                <a:latin typeface="Lato Heavy" panose="020F0502020204030203" pitchFamily="34" charset="0"/>
                <a:ea typeface="Lato Heavy" panose="020F0502020204030203" pitchFamily="34" charset="0"/>
                <a:cs typeface="Lato Heavy" panose="020F0502020204030203" pitchFamily="34" charset="0"/>
              </a:rPr>
              <a:t>Technologies</a:t>
            </a:r>
            <a:endParaRPr lang="en-AU" b="1" dirty="0">
              <a:latin typeface="Lato Heavy" panose="020F0502020204030203" pitchFamily="34" charset="0"/>
              <a:ea typeface="Lato Heavy" panose="020F0502020204030203" pitchFamily="34" charset="0"/>
              <a:cs typeface="Lato Heavy" panose="020F0502020204030203" pitchFamily="34" charset="0"/>
            </a:endParaRPr>
          </a:p>
        </p:txBody>
      </p:sp>
      <p:sp>
        <p:nvSpPr>
          <p:cNvPr id="3" name="Content Placeholder 2"/>
          <p:cNvSpPr>
            <a:spLocks noGrp="1"/>
          </p:cNvSpPr>
          <p:nvPr>
            <p:ph idx="1"/>
          </p:nvPr>
        </p:nvSpPr>
        <p:spPr>
          <a:xfrm>
            <a:off x="1559496" y="1268760"/>
            <a:ext cx="8651304" cy="5256584"/>
          </a:xfrm>
        </p:spPr>
        <p:txBody>
          <a:bodyPr>
            <a:normAutofit/>
          </a:bodyPr>
          <a:lstStyle/>
          <a:p>
            <a:r>
              <a:rPr lang="en-AU" b="1" dirty="0" smtClean="0">
                <a:solidFill>
                  <a:srgbClr val="FFFF00"/>
                </a:solidFill>
                <a:latin typeface="Lato Medium"/>
              </a:rPr>
              <a:t>Textiles</a:t>
            </a:r>
            <a:r>
              <a:rPr lang="en-AU" b="1" dirty="0">
                <a:solidFill>
                  <a:srgbClr val="FFFF00"/>
                </a:solidFill>
                <a:latin typeface="Lato Medium"/>
              </a:rPr>
              <a:t> </a:t>
            </a:r>
            <a:r>
              <a:rPr lang="en-AU" b="1" dirty="0" smtClean="0">
                <a:solidFill>
                  <a:srgbClr val="FFFF00"/>
                </a:solidFill>
                <a:latin typeface="Lato Medium"/>
              </a:rPr>
              <a:t> </a:t>
            </a:r>
          </a:p>
          <a:p>
            <a:r>
              <a:rPr lang="en-AU" dirty="0">
                <a:latin typeface="Lato Medium"/>
              </a:rPr>
              <a:t>Design and make </a:t>
            </a:r>
            <a:r>
              <a:rPr lang="en-AU">
                <a:latin typeface="Lato Medium"/>
              </a:rPr>
              <a:t>textile </a:t>
            </a:r>
            <a:r>
              <a:rPr lang="en-AU" smtClean="0">
                <a:latin typeface="Lato Medium"/>
              </a:rPr>
              <a:t>projects. </a:t>
            </a:r>
            <a:endParaRPr lang="en-AU" b="1" dirty="0" smtClean="0">
              <a:solidFill>
                <a:srgbClr val="FFFF00"/>
              </a:solidFill>
              <a:latin typeface="Lato Medium"/>
            </a:endParaRPr>
          </a:p>
          <a:p>
            <a:r>
              <a:rPr lang="en-AU" b="1" dirty="0" smtClean="0">
                <a:solidFill>
                  <a:srgbClr val="FFFF00"/>
                </a:solidFill>
                <a:latin typeface="Lato Medium"/>
              </a:rPr>
              <a:t>Children Family Community</a:t>
            </a:r>
            <a:endParaRPr lang="en-AU" b="1" dirty="0">
              <a:solidFill>
                <a:srgbClr val="FFFF00"/>
              </a:solidFill>
              <a:latin typeface="Lato Medium"/>
            </a:endParaRPr>
          </a:p>
          <a:p>
            <a:r>
              <a:rPr lang="en-AU" dirty="0" smtClean="0">
                <a:latin typeface="Lato Medium"/>
              </a:rPr>
              <a:t>Explore </a:t>
            </a:r>
            <a:r>
              <a:rPr lang="en-AU" dirty="0">
                <a:latin typeface="Lato Medium"/>
              </a:rPr>
              <a:t>the development of children and family.</a:t>
            </a:r>
          </a:p>
        </p:txBody>
      </p:sp>
      <p:pic>
        <p:nvPicPr>
          <p:cNvPr id="4" name="Picture 3"/>
          <p:cNvPicPr>
            <a:picLocks noChangeAspect="1"/>
          </p:cNvPicPr>
          <p:nvPr/>
        </p:nvPicPr>
        <p:blipFill>
          <a:blip r:embed="rId2"/>
          <a:stretch>
            <a:fillRect/>
          </a:stretch>
        </p:blipFill>
        <p:spPr>
          <a:xfrm>
            <a:off x="7536160" y="3356992"/>
            <a:ext cx="4474840" cy="3356130"/>
          </a:xfrm>
          <a:prstGeom prst="rect">
            <a:avLst/>
          </a:prstGeom>
        </p:spPr>
      </p:pic>
    </p:spTree>
    <p:extLst>
      <p:ext uri="{BB962C8B-B14F-4D97-AF65-F5344CB8AC3E}">
        <p14:creationId xmlns:p14="http://schemas.microsoft.com/office/powerpoint/2010/main" val="220979497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ustom 3">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K-12 template" id="{AF3E0871-768F-4B9A-B6ED-8C288603C2FD}" vid="{EF84022A-7202-4E0C-AB7E-89D085C7F3B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K-12 template</Template>
  <TotalTime>1073</TotalTime>
  <Words>681</Words>
  <Application>Microsoft Office PowerPoint</Application>
  <PresentationFormat>Widescreen</PresentationFormat>
  <Paragraphs>125</Paragraphs>
  <Slides>15</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Calibri</vt:lpstr>
      <vt:lpstr>Lato Heavy</vt:lpstr>
      <vt:lpstr>Lato Medium</vt:lpstr>
      <vt:lpstr>Office Theme</vt:lpstr>
      <vt:lpstr>PowerPoint Presentation</vt:lpstr>
      <vt:lpstr>Why Study The Arts</vt:lpstr>
      <vt:lpstr>Year 10  The Arts</vt:lpstr>
      <vt:lpstr>The Arts</vt:lpstr>
      <vt:lpstr>The Arts   Year 10</vt:lpstr>
      <vt:lpstr>The Arts</vt:lpstr>
      <vt:lpstr>The Arts</vt:lpstr>
      <vt:lpstr>Technologies</vt:lpstr>
      <vt:lpstr>Technologies</vt:lpstr>
      <vt:lpstr>PowerPoint Presentation</vt:lpstr>
      <vt:lpstr>PowerPoint Presentation</vt:lpstr>
      <vt:lpstr>WACE Western Australian Certificate of Education</vt:lpstr>
      <vt:lpstr> Subjects in 2019</vt:lpstr>
      <vt:lpstr>The Curriculum Team</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Dawn Clements</dc:creator>
  <cp:lastModifiedBy>Karlien Kemp</cp:lastModifiedBy>
  <cp:revision>91</cp:revision>
  <cp:lastPrinted>2018-07-16T03:51:28Z</cp:lastPrinted>
  <dcterms:created xsi:type="dcterms:W3CDTF">2016-01-19T06:36:59Z</dcterms:created>
  <dcterms:modified xsi:type="dcterms:W3CDTF">2018-07-20T05:53:37Z</dcterms:modified>
</cp:coreProperties>
</file>