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handoutMasterIdLst>
    <p:handoutMasterId r:id="rId12"/>
  </p:handoutMasterIdLst>
  <p:sldIdLst>
    <p:sldId id="273" r:id="rId2"/>
    <p:sldId id="259" r:id="rId3"/>
    <p:sldId id="260" r:id="rId4"/>
    <p:sldId id="271" r:id="rId5"/>
    <p:sldId id="265" r:id="rId6"/>
    <p:sldId id="266" r:id="rId7"/>
    <p:sldId id="267" r:id="rId8"/>
    <p:sldId id="268" r:id="rId9"/>
    <p:sldId id="270" r:id="rId10"/>
  </p:sldIdLst>
  <p:sldSz cx="12192000" cy="6858000"/>
  <p:notesSz cx="6807200"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CA0D4"/>
    <a:srgbClr val="F0C231"/>
    <a:srgbClr val="0500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115" autoAdjust="0"/>
    <p:restoredTop sz="94609" autoAdjust="0"/>
  </p:normalViewPr>
  <p:slideViewPr>
    <p:cSldViewPr>
      <p:cViewPr varScale="1">
        <p:scale>
          <a:sx n="73" d="100"/>
          <a:sy n="73" d="100"/>
        </p:scale>
        <p:origin x="54"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9787" cy="498693"/>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sz="quarter" idx="1"/>
          </p:nvPr>
        </p:nvSpPr>
        <p:spPr>
          <a:xfrm>
            <a:off x="3855838" y="1"/>
            <a:ext cx="2949787" cy="498693"/>
          </a:xfrm>
          <a:prstGeom prst="rect">
            <a:avLst/>
          </a:prstGeom>
        </p:spPr>
        <p:txBody>
          <a:bodyPr vert="horz" lIns="91440" tIns="45720" rIns="91440" bIns="45720" rtlCol="0"/>
          <a:lstStyle>
            <a:lvl1pPr algn="r">
              <a:defRPr sz="1200"/>
            </a:lvl1pPr>
          </a:lstStyle>
          <a:p>
            <a:fld id="{BC2A0440-370B-432C-A27D-1B91D98C7D12}" type="datetimeFigureOut">
              <a:rPr lang="en-AU" smtClean="0"/>
              <a:t>20/07/2018</a:t>
            </a:fld>
            <a:endParaRPr lang="en-AU" dirty="0"/>
          </a:p>
        </p:txBody>
      </p:sp>
      <p:sp>
        <p:nvSpPr>
          <p:cNvPr id="4" name="Footer Placeholder 3"/>
          <p:cNvSpPr>
            <a:spLocks noGrp="1"/>
          </p:cNvSpPr>
          <p:nvPr>
            <p:ph type="ftr" sz="quarter" idx="2"/>
          </p:nvPr>
        </p:nvSpPr>
        <p:spPr>
          <a:xfrm>
            <a:off x="0" y="9440647"/>
            <a:ext cx="2949787" cy="498692"/>
          </a:xfrm>
          <a:prstGeom prst="rect">
            <a:avLst/>
          </a:prstGeom>
        </p:spPr>
        <p:txBody>
          <a:bodyPr vert="horz" lIns="91440" tIns="45720" rIns="91440" bIns="45720" rtlCol="0" anchor="b"/>
          <a:lstStyle>
            <a:lvl1pPr algn="l">
              <a:defRPr sz="1200"/>
            </a:lvl1pPr>
          </a:lstStyle>
          <a:p>
            <a:endParaRPr lang="en-AU" dirty="0"/>
          </a:p>
        </p:txBody>
      </p:sp>
      <p:sp>
        <p:nvSpPr>
          <p:cNvPr id="5" name="Slide Number Placeholder 4"/>
          <p:cNvSpPr>
            <a:spLocks noGrp="1"/>
          </p:cNvSpPr>
          <p:nvPr>
            <p:ph type="sldNum" sz="quarter" idx="3"/>
          </p:nvPr>
        </p:nvSpPr>
        <p:spPr>
          <a:xfrm>
            <a:off x="3855838" y="9440647"/>
            <a:ext cx="2949787" cy="498692"/>
          </a:xfrm>
          <a:prstGeom prst="rect">
            <a:avLst/>
          </a:prstGeom>
        </p:spPr>
        <p:txBody>
          <a:bodyPr vert="horz" lIns="91440" tIns="45720" rIns="91440" bIns="45720" rtlCol="0" anchor="b"/>
          <a:lstStyle>
            <a:lvl1pPr algn="r">
              <a:defRPr sz="1200"/>
            </a:lvl1pPr>
          </a:lstStyle>
          <a:p>
            <a:fld id="{BE738F11-70F6-4C46-8B55-B24B55A26C19}" type="slidenum">
              <a:rPr lang="en-AU" smtClean="0"/>
              <a:t>‹#›</a:t>
            </a:fld>
            <a:endParaRPr lang="en-AU" dirty="0"/>
          </a:p>
        </p:txBody>
      </p:sp>
    </p:spTree>
    <p:extLst>
      <p:ext uri="{BB962C8B-B14F-4D97-AF65-F5344CB8AC3E}">
        <p14:creationId xmlns:p14="http://schemas.microsoft.com/office/powerpoint/2010/main" val="21535587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50263" cy="49847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55349" y="1"/>
            <a:ext cx="2950263" cy="498475"/>
          </a:xfrm>
          <a:prstGeom prst="rect">
            <a:avLst/>
          </a:prstGeom>
        </p:spPr>
        <p:txBody>
          <a:bodyPr vert="horz" lIns="91440" tIns="45720" rIns="91440" bIns="45720" rtlCol="0"/>
          <a:lstStyle>
            <a:lvl1pPr algn="r">
              <a:defRPr sz="1200"/>
            </a:lvl1pPr>
          </a:lstStyle>
          <a:p>
            <a:fld id="{742E7C17-BD07-41E9-A05B-29B6F07AD33A}" type="datetimeFigureOut">
              <a:rPr lang="en-US" smtClean="0"/>
              <a:t>7/20/2018</a:t>
            </a:fld>
            <a:endParaRPr lang="en-US" dirty="0"/>
          </a:p>
        </p:txBody>
      </p:sp>
      <p:sp>
        <p:nvSpPr>
          <p:cNvPr id="4" name="Slide Image Placeholder 3"/>
          <p:cNvSpPr>
            <a:spLocks noGrp="1" noRot="1" noChangeAspect="1"/>
          </p:cNvSpPr>
          <p:nvPr>
            <p:ph type="sldImg" idx="2"/>
          </p:nvPr>
        </p:nvSpPr>
        <p:spPr>
          <a:xfrm>
            <a:off x="422275" y="1243013"/>
            <a:ext cx="5962650" cy="3354387"/>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1198" y="4783138"/>
            <a:ext cx="5444806" cy="39131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40864"/>
            <a:ext cx="2950263" cy="498475"/>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55349" y="9440864"/>
            <a:ext cx="2950263" cy="498475"/>
          </a:xfrm>
          <a:prstGeom prst="rect">
            <a:avLst/>
          </a:prstGeom>
        </p:spPr>
        <p:txBody>
          <a:bodyPr vert="horz" lIns="91440" tIns="45720" rIns="91440" bIns="45720" rtlCol="0" anchor="b"/>
          <a:lstStyle>
            <a:lvl1pPr algn="r">
              <a:defRPr sz="1200"/>
            </a:lvl1pPr>
          </a:lstStyle>
          <a:p>
            <a:fld id="{E15E582A-7F4B-4099-BD05-C1F97BB891A1}" type="slidenum">
              <a:rPr lang="en-US" smtClean="0"/>
              <a:t>‹#›</a:t>
            </a:fld>
            <a:endParaRPr lang="en-US" dirty="0"/>
          </a:p>
        </p:txBody>
      </p:sp>
    </p:spTree>
    <p:extLst>
      <p:ext uri="{BB962C8B-B14F-4D97-AF65-F5344CB8AC3E}">
        <p14:creationId xmlns:p14="http://schemas.microsoft.com/office/powerpoint/2010/main" val="38599603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09C89E56-3FD3-4CC9-A6EA-98E1C08D1D8C}" type="slidenum">
              <a:rPr lang="en-AU" smtClean="0"/>
              <a:t>3</a:t>
            </a:fld>
            <a:endParaRPr lang="en-AU" dirty="0"/>
          </a:p>
        </p:txBody>
      </p:sp>
    </p:spTree>
    <p:extLst>
      <p:ext uri="{BB962C8B-B14F-4D97-AF65-F5344CB8AC3E}">
        <p14:creationId xmlns:p14="http://schemas.microsoft.com/office/powerpoint/2010/main" val="231909488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ext Placeholder 4"/>
          <p:cNvSpPr>
            <a:spLocks noGrp="1"/>
          </p:cNvSpPr>
          <p:nvPr>
            <p:ph type="body" sz="quarter" idx="10"/>
          </p:nvPr>
        </p:nvSpPr>
        <p:spPr>
          <a:xfrm>
            <a:off x="0" y="4437112"/>
            <a:ext cx="12192000" cy="719435"/>
          </a:xfrm>
        </p:spPr>
        <p:txBody>
          <a:bodyPr>
            <a:normAutofit/>
          </a:bodyPr>
          <a:lstStyle>
            <a:lvl1pPr algn="ctr">
              <a:defRPr sz="3200"/>
            </a:lvl1pPr>
            <a:lvl2pPr algn="ctr">
              <a:defRPr/>
            </a:lvl2pPr>
            <a:lvl3pPr algn="ctr">
              <a:defRPr/>
            </a:lvl3pPr>
            <a:lvl4pPr algn="ctr">
              <a:defRPr/>
            </a:lvl4pPr>
            <a:lvl5pPr algn="ctr">
              <a:defRPr/>
            </a:lvl5pPr>
          </a:lstStyle>
          <a:p>
            <a:pPr lvl="0"/>
            <a:r>
              <a:rPr lang="en-US" smtClean="0"/>
              <a:t>Click to edit Master text styles</a:t>
            </a:r>
          </a:p>
        </p:txBody>
      </p:sp>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439816" y="832188"/>
            <a:ext cx="2980564" cy="2942528"/>
          </a:xfrm>
          <a:prstGeom prst="rect">
            <a:avLst/>
          </a:prstGeom>
        </p:spPr>
      </p:pic>
    </p:spTree>
    <p:extLst>
      <p:ext uri="{BB962C8B-B14F-4D97-AF65-F5344CB8AC3E}">
        <p14:creationId xmlns:p14="http://schemas.microsoft.com/office/powerpoint/2010/main" val="38327739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Tree>
    <p:extLst>
      <p:ext uri="{BB962C8B-B14F-4D97-AF65-F5344CB8AC3E}">
        <p14:creationId xmlns:p14="http://schemas.microsoft.com/office/powerpoint/2010/main" val="1071345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3074" name="Picture 2" descr="E:\2011 Directory\PowerPoints\Slide second third.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Tree>
    <p:extLst>
      <p:ext uri="{BB962C8B-B14F-4D97-AF65-F5344CB8AC3E}">
        <p14:creationId xmlns:p14="http://schemas.microsoft.com/office/powerpoint/2010/main" val="18599363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3392" y="6174432"/>
            <a:ext cx="10972800" cy="710952"/>
          </a:xfrm>
        </p:spPr>
        <p:txBody>
          <a:bodyPr>
            <a:normAutofit/>
          </a:bodyPr>
          <a:lstStyle>
            <a:lvl1pPr>
              <a:defRPr sz="2800"/>
            </a:lvl1pPr>
          </a:lstStyle>
          <a:p>
            <a:r>
              <a:rPr lang="en-US" smtClean="0"/>
              <a:t>Click to edit Master title style</a:t>
            </a:r>
            <a:endParaRPr lang="en-AU" dirty="0"/>
          </a:p>
        </p:txBody>
      </p:sp>
    </p:spTree>
    <p:extLst>
      <p:ext uri="{BB962C8B-B14F-4D97-AF65-F5344CB8AC3E}">
        <p14:creationId xmlns:p14="http://schemas.microsoft.com/office/powerpoint/2010/main" val="15419131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AU"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Rectangle 3"/>
          <p:cNvSpPr/>
          <p:nvPr userDrawn="1"/>
        </p:nvSpPr>
        <p:spPr>
          <a:xfrm>
            <a:off x="0" y="0"/>
            <a:ext cx="12192000" cy="6858000"/>
          </a:xfrm>
          <a:prstGeom prst="rect">
            <a:avLst/>
          </a:prstGeom>
          <a:solidFill>
            <a:srgbClr val="050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Tree>
    <p:extLst>
      <p:ext uri="{BB962C8B-B14F-4D97-AF65-F5344CB8AC3E}">
        <p14:creationId xmlns:p14="http://schemas.microsoft.com/office/powerpoint/2010/main" val="16062598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1" r:id="rId4"/>
  </p:sldLayoutIdLst>
  <p:txStyles>
    <p:titleStyle>
      <a:lvl1pPr algn="ctr" defTabSz="914400" rtl="0" eaLnBrk="1" latinLnBrk="0" hangingPunct="1">
        <a:spcBef>
          <a:spcPct val="0"/>
        </a:spcBef>
        <a:buNone/>
        <a:defRPr sz="3600" kern="1200">
          <a:solidFill>
            <a:schemeClr val="bg1"/>
          </a:solidFill>
          <a:latin typeface="Arial" pitchFamily="34" charset="0"/>
          <a:ea typeface="+mj-ea"/>
          <a:cs typeface="Arial" pitchFamily="34" charset="0"/>
        </a:defRPr>
      </a:lvl1pPr>
    </p:titleStyle>
    <p:bodyStyle>
      <a:lvl1pPr marL="0" indent="0" algn="l" defTabSz="914400" rtl="0" eaLnBrk="1" latinLnBrk="0" hangingPunct="1">
        <a:spcBef>
          <a:spcPct val="20000"/>
        </a:spcBef>
        <a:buFont typeface="Arial" pitchFamily="34" charset="0"/>
        <a:buNone/>
        <a:defRPr sz="2800" kern="1200">
          <a:solidFill>
            <a:schemeClr val="bg1"/>
          </a:solidFill>
          <a:latin typeface="Arial" pitchFamily="34" charset="0"/>
          <a:ea typeface="+mn-ea"/>
          <a:cs typeface="Arial" pitchFamily="34" charset="0"/>
        </a:defRPr>
      </a:lvl1pPr>
      <a:lvl2pPr marL="457200" indent="0" algn="l" defTabSz="914400" rtl="0" eaLnBrk="1" latinLnBrk="0" hangingPunct="1">
        <a:spcBef>
          <a:spcPct val="20000"/>
        </a:spcBef>
        <a:buFont typeface="Arial" pitchFamily="34" charset="0"/>
        <a:buNone/>
        <a:defRPr sz="2400" kern="1200">
          <a:solidFill>
            <a:schemeClr val="bg1"/>
          </a:solidFill>
          <a:latin typeface="Arial" pitchFamily="34" charset="0"/>
          <a:ea typeface="+mn-ea"/>
          <a:cs typeface="Arial" pitchFamily="34" charset="0"/>
        </a:defRPr>
      </a:lvl2pPr>
      <a:lvl3pPr marL="914400" indent="0" algn="l" defTabSz="914400" rtl="0" eaLnBrk="1" latinLnBrk="0" hangingPunct="1">
        <a:spcBef>
          <a:spcPct val="20000"/>
        </a:spcBef>
        <a:buFont typeface="Arial" pitchFamily="34" charset="0"/>
        <a:buNone/>
        <a:defRPr sz="2000" kern="1200">
          <a:solidFill>
            <a:schemeClr val="bg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000" kern="1200">
          <a:solidFill>
            <a:schemeClr val="bg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000" kern="1200">
          <a:solidFill>
            <a:schemeClr val="bg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1"/>
          <p:cNvSpPr txBox="1">
            <a:spLocks/>
          </p:cNvSpPr>
          <p:nvPr/>
        </p:nvSpPr>
        <p:spPr>
          <a:xfrm>
            <a:off x="6744072" y="1772816"/>
            <a:ext cx="6744072" cy="2664296"/>
          </a:xfrm>
          <a:prstGeom prst="rect">
            <a:avLst/>
          </a:prstGeom>
        </p:spPr>
        <p:txBody>
          <a:bodyPr/>
          <a:lstStyle>
            <a:lvl1pPr marL="0" indent="0" algn="l" defTabSz="914400" rtl="0" eaLnBrk="1" latinLnBrk="0" hangingPunct="1">
              <a:spcBef>
                <a:spcPct val="20000"/>
              </a:spcBef>
              <a:buFont typeface="Arial" pitchFamily="34" charset="0"/>
              <a:buNone/>
              <a:defRPr sz="2800" kern="1200">
                <a:solidFill>
                  <a:schemeClr val="bg1"/>
                </a:solidFill>
                <a:latin typeface="Arial" pitchFamily="34" charset="0"/>
                <a:ea typeface="+mn-ea"/>
                <a:cs typeface="Arial" pitchFamily="34" charset="0"/>
              </a:defRPr>
            </a:lvl1pPr>
            <a:lvl2pPr marL="457200" indent="0" algn="l" defTabSz="914400" rtl="0" eaLnBrk="1" latinLnBrk="0" hangingPunct="1">
              <a:spcBef>
                <a:spcPct val="20000"/>
              </a:spcBef>
              <a:buFont typeface="Arial" pitchFamily="34" charset="0"/>
              <a:buNone/>
              <a:defRPr sz="2400" kern="1200">
                <a:solidFill>
                  <a:schemeClr val="bg1"/>
                </a:solidFill>
                <a:latin typeface="Arial" pitchFamily="34" charset="0"/>
                <a:ea typeface="+mn-ea"/>
                <a:cs typeface="Arial" pitchFamily="34" charset="0"/>
              </a:defRPr>
            </a:lvl2pPr>
            <a:lvl3pPr marL="914400" indent="0" algn="l" defTabSz="914400" rtl="0" eaLnBrk="1" latinLnBrk="0" hangingPunct="1">
              <a:spcBef>
                <a:spcPct val="20000"/>
              </a:spcBef>
              <a:buFont typeface="Arial" pitchFamily="34" charset="0"/>
              <a:buNone/>
              <a:defRPr sz="2000" kern="1200">
                <a:solidFill>
                  <a:schemeClr val="bg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000" kern="1200">
                <a:solidFill>
                  <a:schemeClr val="bg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000" kern="1200">
                <a:solidFill>
                  <a:schemeClr val="bg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AU" sz="3200" b="1" i="0" u="none" strike="noStrike" kern="1200" cap="none" spc="0" normalizeH="0" baseline="0" noProof="0" dirty="0" smtClean="0">
                <a:ln>
                  <a:noFill/>
                </a:ln>
                <a:solidFill>
                  <a:prstClr val="white"/>
                </a:solidFill>
                <a:effectLst/>
                <a:uLnTx/>
                <a:uFillTx/>
                <a:latin typeface="Lato Medium" panose="020F0602020204030203" pitchFamily="34" charset="0"/>
                <a:ea typeface="+mn-ea"/>
                <a:cs typeface="Lato Medium" panose="020F0602020204030203" pitchFamily="34" charset="0"/>
              </a:rPr>
              <a:t>Year 11 2019 </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n-US" sz="3200" b="1" dirty="0" smtClean="0">
                <a:solidFill>
                  <a:prstClr val="white"/>
                </a:solidFill>
                <a:latin typeface="Lato Medium" panose="020F0602020204030203" pitchFamily="34" charset="0"/>
                <a:cs typeface="Lato Medium" panose="020F0602020204030203" pitchFamily="34" charset="0"/>
              </a:rPr>
              <a:t>Course Selection</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1" i="0" u="none" strike="noStrike" kern="1200" cap="none" spc="0" normalizeH="0" baseline="0" noProof="0" dirty="0" smtClean="0">
                <a:ln>
                  <a:noFill/>
                </a:ln>
                <a:solidFill>
                  <a:prstClr val="white"/>
                </a:solidFill>
                <a:effectLst/>
                <a:uLnTx/>
                <a:uFillTx/>
                <a:latin typeface="Lato Medium" panose="020F0602020204030203" pitchFamily="34" charset="0"/>
                <a:ea typeface="+mn-ea"/>
                <a:cs typeface="Lato Medium" panose="020F0602020204030203" pitchFamily="34" charset="0"/>
              </a:rPr>
              <a:t>‘Course advice </a:t>
            </a:r>
            <a:r>
              <a:rPr lang="en-US" sz="3200" b="1" dirty="0" smtClean="0">
                <a:solidFill>
                  <a:prstClr val="white"/>
                </a:solidFill>
                <a:latin typeface="Lato Medium" panose="020F0602020204030203" pitchFamily="34" charset="0"/>
                <a:cs typeface="Lato Medium" panose="020F0602020204030203" pitchFamily="34" charset="0"/>
              </a:rPr>
              <a:t>meeting</a:t>
            </a:r>
            <a:r>
              <a:rPr kumimoji="0" lang="en-US" sz="3200" b="1" i="0" u="none" strike="noStrike" kern="1200" cap="none" spc="0" normalizeH="0" baseline="0" noProof="0" dirty="0" smtClean="0">
                <a:ln>
                  <a:noFill/>
                </a:ln>
                <a:solidFill>
                  <a:prstClr val="white"/>
                </a:solidFill>
                <a:effectLst/>
                <a:uLnTx/>
                <a:uFillTx/>
                <a:latin typeface="Lato Medium" panose="020F0602020204030203" pitchFamily="34" charset="0"/>
                <a:ea typeface="+mn-ea"/>
                <a:cs typeface="Lato Medium" panose="020F0602020204030203" pitchFamily="34" charset="0"/>
              </a:rPr>
              <a:t>          process, exams and holidays’</a:t>
            </a:r>
            <a:endParaRPr kumimoji="0" lang="en-US" sz="3200" b="0" i="0" u="none" strike="noStrike" kern="1200" cap="none" spc="0" normalizeH="0" baseline="0" noProof="0" dirty="0">
              <a:ln>
                <a:noFill/>
              </a:ln>
              <a:solidFill>
                <a:prstClr val="white"/>
              </a:solidFill>
              <a:effectLst/>
              <a:uLnTx/>
              <a:uFillTx/>
              <a:latin typeface="Lato Medium" panose="020F0602020204030203" pitchFamily="34" charset="0"/>
              <a:ea typeface="+mn-ea"/>
              <a:cs typeface="Lato Medium" panose="020F0602020204030203" pitchFamily="34" charset="0"/>
            </a:endParaRPr>
          </a:p>
        </p:txBody>
      </p:sp>
      <p:sp>
        <p:nvSpPr>
          <p:cNvPr id="4" name="Rectangle 3"/>
          <p:cNvSpPr/>
          <p:nvPr/>
        </p:nvSpPr>
        <p:spPr>
          <a:xfrm>
            <a:off x="6744335" y="4509120"/>
            <a:ext cx="6096000" cy="1569660"/>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3200" b="0" i="0" u="none" strike="noStrike" kern="1200" cap="none" spc="0" normalizeH="0" baseline="0" noProof="0" dirty="0" smtClean="0">
                <a:ln>
                  <a:noFill/>
                </a:ln>
                <a:solidFill>
                  <a:prstClr val="white"/>
                </a:solidFill>
                <a:effectLst/>
                <a:uLnTx/>
                <a:uFillTx/>
                <a:latin typeface="Calibri"/>
                <a:ea typeface="+mn-ea"/>
                <a:cs typeface="+mn-cs"/>
              </a:rPr>
              <a:t>Mrs Bronwyn Carruthers</a:t>
            </a:r>
            <a:endParaRPr kumimoji="0" lang="en-AU" sz="3200" b="0" i="0" u="none" strike="noStrike" kern="1200" cap="none" spc="0" normalizeH="0" baseline="0" noProof="0" dirty="0">
              <a:ln>
                <a:noFill/>
              </a:ln>
              <a:solidFill>
                <a:prstClr val="white"/>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smtClean="0">
                <a:ln>
                  <a:noFill/>
                </a:ln>
                <a:solidFill>
                  <a:prstClr val="white"/>
                </a:solidFill>
                <a:effectLst/>
                <a:uLnTx/>
                <a:uFillTx/>
                <a:latin typeface="Calibri"/>
                <a:ea typeface="+mn-ea"/>
                <a:cs typeface="+mn-cs"/>
              </a:rPr>
              <a:t>Acting Secondary Curriculum Manager</a:t>
            </a:r>
            <a:endParaRPr kumimoji="0" lang="en-AU" sz="32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3057" y="1683795"/>
            <a:ext cx="3217540" cy="3185365"/>
          </a:xfrm>
          <a:prstGeom prst="rect">
            <a:avLst/>
          </a:prstGeom>
        </p:spPr>
      </p:pic>
      <p:cxnSp>
        <p:nvCxnSpPr>
          <p:cNvPr id="8" name="Straight Connector 7"/>
          <p:cNvCxnSpPr/>
          <p:nvPr/>
        </p:nvCxnSpPr>
        <p:spPr>
          <a:xfrm>
            <a:off x="5879976" y="1772816"/>
            <a:ext cx="0" cy="3185365"/>
          </a:xfrm>
          <a:prstGeom prst="line">
            <a:avLst/>
          </a:prstGeom>
          <a:ln>
            <a:solidFill>
              <a:srgbClr val="FFC000"/>
            </a:solidFill>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31944656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1"/>
            <a:ext cx="10972800" cy="1143000"/>
          </a:xfrm>
        </p:spPr>
        <p:txBody>
          <a:bodyPr/>
          <a:lstStyle/>
          <a:p>
            <a:r>
              <a:rPr lang="en-AU" dirty="0" smtClean="0">
                <a:latin typeface="Lato Heavy" panose="020F0502020204030203" pitchFamily="34" charset="0"/>
                <a:ea typeface="Lato Heavy" panose="020F0502020204030203" pitchFamily="34" charset="0"/>
                <a:cs typeface="Lato Heavy" panose="020F0502020204030203" pitchFamily="34" charset="0"/>
              </a:rPr>
              <a:t>When is a Course Advice Meeting appropriate?</a:t>
            </a:r>
            <a:endParaRPr lang="en-AU" dirty="0">
              <a:latin typeface="Lato Heavy" panose="020F0502020204030203" pitchFamily="34" charset="0"/>
              <a:ea typeface="Lato Heavy" panose="020F0502020204030203" pitchFamily="34" charset="0"/>
              <a:cs typeface="Lato Heavy" panose="020F0502020204030203" pitchFamily="34" charset="0"/>
            </a:endParaRPr>
          </a:p>
        </p:txBody>
      </p:sp>
      <p:sp>
        <p:nvSpPr>
          <p:cNvPr id="3" name="Content Placeholder 2"/>
          <p:cNvSpPr>
            <a:spLocks noGrp="1"/>
          </p:cNvSpPr>
          <p:nvPr>
            <p:ph idx="1"/>
          </p:nvPr>
        </p:nvSpPr>
        <p:spPr/>
        <p:txBody>
          <a:bodyPr/>
          <a:lstStyle/>
          <a:p>
            <a:endParaRPr lang="en-AU" dirty="0" smtClean="0"/>
          </a:p>
          <a:p>
            <a:endParaRPr lang="en-AU" dirty="0" smtClean="0"/>
          </a:p>
          <a:p>
            <a:r>
              <a:rPr lang="en-AU" dirty="0" smtClean="0">
                <a:latin typeface="Lato Medium" panose="020F0602020204030203"/>
              </a:rPr>
              <a:t>For students who would like general advice to assist with course selection and for students seeking advice on university degree or TAFE prerequisites.</a:t>
            </a:r>
          </a:p>
          <a:p>
            <a:endParaRPr lang="en-AU" dirty="0" smtClean="0"/>
          </a:p>
          <a:p>
            <a:endParaRPr lang="en-AU" dirty="0" smtClean="0"/>
          </a:p>
        </p:txBody>
      </p:sp>
    </p:spTree>
    <p:extLst>
      <p:ext uri="{BB962C8B-B14F-4D97-AF65-F5344CB8AC3E}">
        <p14:creationId xmlns:p14="http://schemas.microsoft.com/office/powerpoint/2010/main" val="29827960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03512" y="274638"/>
            <a:ext cx="8784976" cy="1143000"/>
          </a:xfrm>
        </p:spPr>
        <p:txBody>
          <a:bodyPr>
            <a:noAutofit/>
          </a:bodyPr>
          <a:lstStyle/>
          <a:p>
            <a:r>
              <a:rPr lang="en-AU" b="1" dirty="0" smtClean="0">
                <a:solidFill>
                  <a:srgbClr val="00B0F0"/>
                </a:solidFill>
                <a:latin typeface="Lato Heavy" panose="020F0502020204030203" pitchFamily="34" charset="0"/>
                <a:ea typeface="Lato Heavy" panose="020F0502020204030203" pitchFamily="34" charset="0"/>
                <a:cs typeface="Lato Heavy" panose="020F0502020204030203" pitchFamily="34" charset="0"/>
              </a:rPr>
              <a:t>I haven’t </a:t>
            </a:r>
            <a:r>
              <a:rPr lang="en-AU" b="1" dirty="0">
                <a:solidFill>
                  <a:srgbClr val="00B0F0"/>
                </a:solidFill>
                <a:latin typeface="Lato Heavy" panose="020F0502020204030203" pitchFamily="34" charset="0"/>
                <a:ea typeface="Lato Heavy" panose="020F0502020204030203" pitchFamily="34" charset="0"/>
                <a:cs typeface="Lato Heavy" panose="020F0502020204030203" pitchFamily="34" charset="0"/>
              </a:rPr>
              <a:t>m</a:t>
            </a:r>
            <a:r>
              <a:rPr lang="en-AU" b="1" dirty="0" smtClean="0">
                <a:solidFill>
                  <a:srgbClr val="00B0F0"/>
                </a:solidFill>
                <a:latin typeface="Lato Heavy" panose="020F0502020204030203" pitchFamily="34" charset="0"/>
                <a:ea typeface="Lato Heavy" panose="020F0502020204030203" pitchFamily="34" charset="0"/>
                <a:cs typeface="Lato Heavy" panose="020F0502020204030203" pitchFamily="34" charset="0"/>
              </a:rPr>
              <a:t>et the prerequisites . . . </a:t>
            </a:r>
            <a:br>
              <a:rPr lang="en-AU" b="1" dirty="0" smtClean="0">
                <a:solidFill>
                  <a:srgbClr val="00B0F0"/>
                </a:solidFill>
                <a:latin typeface="Lato Heavy" panose="020F0502020204030203" pitchFamily="34" charset="0"/>
                <a:ea typeface="Lato Heavy" panose="020F0502020204030203" pitchFamily="34" charset="0"/>
                <a:cs typeface="Lato Heavy" panose="020F0502020204030203" pitchFamily="34" charset="0"/>
              </a:rPr>
            </a:br>
            <a:r>
              <a:rPr lang="en-AU" b="1" dirty="0" smtClean="0">
                <a:solidFill>
                  <a:srgbClr val="00B0F0"/>
                </a:solidFill>
                <a:latin typeface="Lato Heavy" panose="020F0502020204030203" pitchFamily="34" charset="0"/>
                <a:ea typeface="Lato Heavy" panose="020F0502020204030203" pitchFamily="34" charset="0"/>
                <a:cs typeface="Lato Heavy" panose="020F0502020204030203" pitchFamily="34" charset="0"/>
              </a:rPr>
              <a:t>what can I do?</a:t>
            </a:r>
            <a:endParaRPr lang="en-AU" b="1" dirty="0">
              <a:solidFill>
                <a:srgbClr val="00B0F0"/>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3" name="Content Placeholder 2"/>
          <p:cNvSpPr>
            <a:spLocks noGrp="1"/>
          </p:cNvSpPr>
          <p:nvPr>
            <p:ph idx="1"/>
          </p:nvPr>
        </p:nvSpPr>
        <p:spPr>
          <a:xfrm>
            <a:off x="609600" y="1600201"/>
            <a:ext cx="11247040" cy="4525963"/>
          </a:xfrm>
        </p:spPr>
        <p:txBody>
          <a:bodyPr>
            <a:normAutofit fontScale="92500" lnSpcReduction="10000"/>
          </a:bodyPr>
          <a:lstStyle/>
          <a:p>
            <a:endParaRPr lang="en-AU" dirty="0" smtClean="0">
              <a:solidFill>
                <a:srgbClr val="FFC000"/>
              </a:solidFill>
            </a:endParaRPr>
          </a:p>
          <a:p>
            <a:pPr marL="514350" indent="-514350">
              <a:buFont typeface="+mj-lt"/>
              <a:buAutoNum type="arabicPeriod"/>
            </a:pPr>
            <a:r>
              <a:rPr lang="en-AU" dirty="0" smtClean="0">
                <a:latin typeface="Lato Medium" panose="020F0602020204030203"/>
              </a:rPr>
              <a:t>Go online and begin the course selection process.</a:t>
            </a:r>
            <a:endParaRPr lang="en-AU" sz="1400" dirty="0">
              <a:latin typeface="Lato Medium" panose="020F0602020204030203"/>
            </a:endParaRPr>
          </a:p>
          <a:p>
            <a:pPr marL="514350" indent="-514350">
              <a:buFont typeface="+mj-lt"/>
              <a:buAutoNum type="arabicPeriod"/>
            </a:pPr>
            <a:r>
              <a:rPr lang="en-AU" dirty="0" smtClean="0">
                <a:latin typeface="Lato Medium" panose="020F0602020204030203"/>
              </a:rPr>
              <a:t>Make </a:t>
            </a:r>
            <a:r>
              <a:rPr lang="en-AU" dirty="0">
                <a:latin typeface="Lato Medium" panose="020F0602020204030203"/>
              </a:rPr>
              <a:t>an alternative selection </a:t>
            </a:r>
            <a:r>
              <a:rPr lang="en-AU" dirty="0" smtClean="0">
                <a:latin typeface="Lato Medium" panose="020F0602020204030203"/>
              </a:rPr>
              <a:t>online </a:t>
            </a:r>
            <a:r>
              <a:rPr lang="en-AU" dirty="0">
                <a:latin typeface="Lato Medium" panose="020F0602020204030203"/>
              </a:rPr>
              <a:t>and then book </a:t>
            </a:r>
            <a:r>
              <a:rPr lang="en-AU" dirty="0" smtClean="0">
                <a:latin typeface="Lato Medium" panose="020F0602020204030203"/>
              </a:rPr>
              <a:t>an</a:t>
            </a:r>
            <a:r>
              <a:rPr lang="en-AU" dirty="0" smtClean="0">
                <a:solidFill>
                  <a:srgbClr val="FFC000"/>
                </a:solidFill>
                <a:latin typeface="Lato Medium" panose="020F0602020204030203"/>
              </a:rPr>
              <a:t> </a:t>
            </a:r>
            <a:r>
              <a:rPr lang="en-AU" dirty="0">
                <a:latin typeface="Lato Medium" panose="020F0602020204030203"/>
              </a:rPr>
              <a:t>appointment to meet with </a:t>
            </a:r>
            <a:r>
              <a:rPr lang="en-AU" dirty="0" smtClean="0">
                <a:latin typeface="Lato Medium" panose="020F0602020204030203"/>
              </a:rPr>
              <a:t> one of the </a:t>
            </a:r>
            <a:r>
              <a:rPr lang="en-US" dirty="0">
                <a:latin typeface="Lato Medium" panose="020F0602020204030203"/>
              </a:rPr>
              <a:t>Curriculum Course Advice Team </a:t>
            </a:r>
            <a:r>
              <a:rPr lang="en-US" dirty="0" smtClean="0">
                <a:latin typeface="Lato Medium" panose="020F0602020204030203"/>
              </a:rPr>
              <a:t>Members:      </a:t>
            </a:r>
          </a:p>
          <a:p>
            <a:r>
              <a:rPr lang="en-US" dirty="0">
                <a:latin typeface="Lato Medium" panose="020F0602020204030203"/>
              </a:rPr>
              <a:t> </a:t>
            </a:r>
            <a:r>
              <a:rPr lang="en-US" dirty="0" smtClean="0">
                <a:latin typeface="Lato Medium" panose="020F0602020204030203"/>
              </a:rPr>
              <a:t>     </a:t>
            </a:r>
            <a:r>
              <a:rPr lang="en-AU" dirty="0" smtClean="0">
                <a:latin typeface="Lato Medium" panose="020F0602020204030203"/>
              </a:rPr>
              <a:t>Mrs Kimberly Eyre </a:t>
            </a:r>
            <a:r>
              <a:rPr lang="en-AU" dirty="0">
                <a:latin typeface="Lato Medium" panose="020F0602020204030203"/>
              </a:rPr>
              <a:t>– </a:t>
            </a:r>
            <a:r>
              <a:rPr lang="en-AU" dirty="0" smtClean="0">
                <a:latin typeface="Lato Medium" panose="020F0602020204030203"/>
              </a:rPr>
              <a:t>Acting Dean of Studies</a:t>
            </a:r>
          </a:p>
          <a:p>
            <a:r>
              <a:rPr lang="en-AU" dirty="0" smtClean="0">
                <a:latin typeface="Lato Medium" panose="020F0602020204030203"/>
              </a:rPr>
              <a:t>      Mrs Bronwyn Carruthers – Acting Secondary Curriculum Manager </a:t>
            </a:r>
          </a:p>
          <a:p>
            <a:r>
              <a:rPr lang="en-AU" dirty="0">
                <a:latin typeface="Lato Medium" panose="020F0602020204030203"/>
              </a:rPr>
              <a:t> </a:t>
            </a:r>
            <a:r>
              <a:rPr lang="en-AU" dirty="0" smtClean="0">
                <a:latin typeface="Lato Medium" panose="020F0602020204030203"/>
              </a:rPr>
              <a:t>     Mr Lynton Smith – Head of Career Education.</a:t>
            </a:r>
          </a:p>
          <a:p>
            <a:endParaRPr lang="en-US" dirty="0">
              <a:latin typeface="Lato Medium" panose="020F0602020204030203"/>
            </a:endParaRPr>
          </a:p>
          <a:p>
            <a:r>
              <a:rPr lang="en-US" dirty="0" smtClean="0">
                <a:solidFill>
                  <a:srgbClr val="FFC000"/>
                </a:solidFill>
                <a:latin typeface="Lato Medium" panose="020F0602020204030203"/>
              </a:rPr>
              <a:t>Important: Regardless of meeting date booked- you will need to make an alternative selection by 5 August 2018</a:t>
            </a:r>
            <a:endParaRPr lang="en-US" dirty="0">
              <a:solidFill>
                <a:srgbClr val="FFC000"/>
              </a:solidFill>
              <a:latin typeface="Lato Medium" panose="020F0602020204030203"/>
            </a:endParaRPr>
          </a:p>
        </p:txBody>
      </p:sp>
    </p:spTree>
    <p:extLst>
      <p:ext uri="{BB962C8B-B14F-4D97-AF65-F5344CB8AC3E}">
        <p14:creationId xmlns:p14="http://schemas.microsoft.com/office/powerpoint/2010/main" val="23537882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latin typeface="Lato Medium" panose="020F0602020204030203"/>
              </a:rPr>
              <a:t>Permission from the relevant Head of Learning must be obtained and an appointment booked with one of the Curriculum Course Advice Team Members to discuss individual course choices. </a:t>
            </a:r>
          </a:p>
          <a:p>
            <a:r>
              <a:rPr lang="en-US" dirty="0" smtClean="0">
                <a:latin typeface="Lato Medium" panose="020F0602020204030203"/>
              </a:rPr>
              <a:t>Changes cannot be made until the student has met with one of the Curriculum Course Advice Team members. </a:t>
            </a:r>
            <a:endParaRPr lang="en-US" dirty="0">
              <a:latin typeface="Lato Medium" panose="020F0602020204030203"/>
            </a:endParaRPr>
          </a:p>
          <a:p>
            <a:endParaRPr lang="en-US" b="1" dirty="0" smtClean="0">
              <a:solidFill>
                <a:srgbClr val="FFC000"/>
              </a:solidFill>
              <a:latin typeface="Lato Medium" panose="020F0602020204030203"/>
            </a:endParaRPr>
          </a:p>
          <a:p>
            <a:r>
              <a:rPr lang="en-US" dirty="0" smtClean="0">
                <a:solidFill>
                  <a:srgbClr val="FFC000"/>
                </a:solidFill>
                <a:latin typeface="Lato Medium" panose="020F0602020204030203"/>
              </a:rPr>
              <a:t>Students will still need to meet the prerequisite before gaining entry into the course.</a:t>
            </a:r>
            <a:endParaRPr lang="en-AU" dirty="0">
              <a:solidFill>
                <a:srgbClr val="FFC000"/>
              </a:solidFill>
              <a:latin typeface="Lato Medium" panose="020F0602020204030203"/>
            </a:endParaRPr>
          </a:p>
        </p:txBody>
      </p:sp>
    </p:spTree>
    <p:extLst>
      <p:ext uri="{BB962C8B-B14F-4D97-AF65-F5344CB8AC3E}">
        <p14:creationId xmlns:p14="http://schemas.microsoft.com/office/powerpoint/2010/main" val="4825341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b="1" dirty="0" smtClean="0">
                <a:solidFill>
                  <a:srgbClr val="00B0F0"/>
                </a:solidFill>
                <a:latin typeface="Lato Heavy" panose="020F0502020204030203" pitchFamily="34" charset="0"/>
                <a:ea typeface="Lato Heavy" panose="020F0502020204030203" pitchFamily="34" charset="0"/>
                <a:cs typeface="Lato Heavy" panose="020F0502020204030203" pitchFamily="34" charset="0"/>
              </a:rPr>
              <a:t>Private Study in Year 11?</a:t>
            </a:r>
            <a:endParaRPr lang="en-AU" b="1" dirty="0">
              <a:solidFill>
                <a:srgbClr val="00B0F0"/>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3" name="Content Placeholder 2"/>
          <p:cNvSpPr>
            <a:spLocks noGrp="1"/>
          </p:cNvSpPr>
          <p:nvPr>
            <p:ph idx="1"/>
          </p:nvPr>
        </p:nvSpPr>
        <p:spPr>
          <a:xfrm>
            <a:off x="1127448" y="1484784"/>
            <a:ext cx="9937104" cy="4968552"/>
          </a:xfrm>
        </p:spPr>
        <p:txBody>
          <a:bodyPr>
            <a:normAutofit fontScale="92500" lnSpcReduction="20000"/>
          </a:bodyPr>
          <a:lstStyle/>
          <a:p>
            <a:endParaRPr lang="en-AU" dirty="0"/>
          </a:p>
          <a:p>
            <a:r>
              <a:rPr lang="en-AU" sz="3000" dirty="0">
                <a:solidFill>
                  <a:srgbClr val="FFC000"/>
                </a:solidFill>
                <a:latin typeface="Lato Medium" panose="020F0602020204030203"/>
              </a:rPr>
              <a:t>Not generally available to students in Year 11</a:t>
            </a:r>
          </a:p>
          <a:p>
            <a:endParaRPr lang="en-AU" sz="3000" dirty="0">
              <a:solidFill>
                <a:srgbClr val="FFC000"/>
              </a:solidFill>
              <a:latin typeface="Lato Medium" panose="020F0602020204030203"/>
            </a:endParaRPr>
          </a:p>
          <a:p>
            <a:r>
              <a:rPr lang="en-AU" dirty="0" smtClean="0">
                <a:latin typeface="Lato Medium" panose="020F0602020204030203"/>
              </a:rPr>
              <a:t>First exception is where a student is struggling with a medical condition. In this case, please present detailed supporting medical evidence from a </a:t>
            </a:r>
            <a:r>
              <a:rPr lang="en-AU" dirty="0">
                <a:solidFill>
                  <a:srgbClr val="FFC000"/>
                </a:solidFill>
                <a:latin typeface="Lato Medium" panose="020F0602020204030203"/>
              </a:rPr>
              <a:t>S</a:t>
            </a:r>
            <a:r>
              <a:rPr lang="en-AU" dirty="0" smtClean="0">
                <a:solidFill>
                  <a:srgbClr val="FFC000"/>
                </a:solidFill>
                <a:latin typeface="Lato Medium" panose="020F0602020204030203"/>
              </a:rPr>
              <a:t>pecialist</a:t>
            </a:r>
            <a:r>
              <a:rPr lang="en-AU" dirty="0" smtClean="0">
                <a:latin typeface="Lato Medium" panose="020F0602020204030203"/>
              </a:rPr>
              <a:t> to Mrs Kimberly Eyre – Acting Dean of Studies or Mrs Bronwyn Carruthers – Acting Secondary Curriculum Manager.</a:t>
            </a:r>
          </a:p>
          <a:p>
            <a:endParaRPr lang="en-AU" dirty="0" smtClean="0">
              <a:latin typeface="Lato Medium" panose="020F0602020204030203"/>
            </a:endParaRPr>
          </a:p>
          <a:p>
            <a:r>
              <a:rPr lang="en-AU" dirty="0" smtClean="0">
                <a:latin typeface="Lato Medium" panose="020F0602020204030203"/>
              </a:rPr>
              <a:t>Second exception is for students who are elite athletes (representing National or State Teams).</a:t>
            </a:r>
          </a:p>
          <a:p>
            <a:endParaRPr lang="en-AU" dirty="0">
              <a:latin typeface="Lato Medium" panose="020F0602020204030203"/>
            </a:endParaRPr>
          </a:p>
          <a:p>
            <a:r>
              <a:rPr lang="en-AU" dirty="0" smtClean="0">
                <a:latin typeface="Lato Medium" panose="020F0602020204030203"/>
              </a:rPr>
              <a:t>If not sure – Seek advice from the Curriculum Office.</a:t>
            </a:r>
            <a:endParaRPr lang="en-AU" dirty="0">
              <a:latin typeface="Lato Medium" panose="020F0602020204030203"/>
            </a:endParaRPr>
          </a:p>
        </p:txBody>
      </p:sp>
    </p:spTree>
    <p:extLst>
      <p:ext uri="{BB962C8B-B14F-4D97-AF65-F5344CB8AC3E}">
        <p14:creationId xmlns:p14="http://schemas.microsoft.com/office/powerpoint/2010/main" val="27815512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b="1" dirty="0" smtClean="0">
                <a:solidFill>
                  <a:srgbClr val="00B0F0"/>
                </a:solidFill>
                <a:latin typeface="Lato Heavy" panose="020F0502020204030203" pitchFamily="34" charset="0"/>
                <a:ea typeface="Lato Heavy" panose="020F0502020204030203" pitchFamily="34" charset="0"/>
                <a:cs typeface="Lato Heavy" panose="020F0502020204030203" pitchFamily="34" charset="0"/>
              </a:rPr>
              <a:t>Examination concessions</a:t>
            </a:r>
            <a:endParaRPr lang="en-AU" b="1" dirty="0">
              <a:solidFill>
                <a:srgbClr val="00B0F0"/>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3" name="Content Placeholder 2"/>
          <p:cNvSpPr>
            <a:spLocks noGrp="1"/>
          </p:cNvSpPr>
          <p:nvPr>
            <p:ph idx="1"/>
          </p:nvPr>
        </p:nvSpPr>
        <p:spPr>
          <a:xfrm>
            <a:off x="1981200" y="1628800"/>
            <a:ext cx="8229600" cy="4824536"/>
          </a:xfrm>
        </p:spPr>
        <p:txBody>
          <a:bodyPr>
            <a:normAutofit lnSpcReduction="10000"/>
          </a:bodyPr>
          <a:lstStyle/>
          <a:p>
            <a:r>
              <a:rPr lang="en-AU" dirty="0" smtClean="0">
                <a:latin typeface="Lato Medium"/>
              </a:rPr>
              <a:t>If a student already has a well documented </a:t>
            </a:r>
            <a:r>
              <a:rPr lang="en-AU" dirty="0" smtClean="0">
                <a:solidFill>
                  <a:srgbClr val="FFC000"/>
                </a:solidFill>
                <a:latin typeface="Lato Medium"/>
              </a:rPr>
              <a:t>medical condition or a learning difficulty</a:t>
            </a:r>
            <a:r>
              <a:rPr lang="en-AU" dirty="0" smtClean="0">
                <a:latin typeface="Lato Medium"/>
              </a:rPr>
              <a:t>, a set of special conditions may be applied for and invoked during the WACE Examinations.</a:t>
            </a:r>
          </a:p>
          <a:p>
            <a:endParaRPr lang="en-AU" sz="1600" dirty="0">
              <a:latin typeface="Lato Medium"/>
            </a:endParaRPr>
          </a:p>
          <a:p>
            <a:r>
              <a:rPr lang="en-AU" dirty="0" smtClean="0">
                <a:latin typeface="Lato Medium"/>
              </a:rPr>
              <a:t>The process begins early (usually before</a:t>
            </a:r>
            <a:br>
              <a:rPr lang="en-AU" dirty="0" smtClean="0">
                <a:latin typeface="Lato Medium"/>
              </a:rPr>
            </a:br>
            <a:r>
              <a:rPr lang="en-AU" dirty="0" smtClean="0">
                <a:latin typeface="Lato Medium"/>
              </a:rPr>
              <a:t>Year 12) and in many cases this will already be well underway </a:t>
            </a:r>
            <a:r>
              <a:rPr lang="en-AU" dirty="0" smtClean="0">
                <a:solidFill>
                  <a:srgbClr val="FFC000"/>
                </a:solidFill>
                <a:latin typeface="Lato Medium"/>
              </a:rPr>
              <a:t>(Please note: Be sure to have paperwork up to date by the end of Year 11).</a:t>
            </a:r>
            <a:endParaRPr lang="en-AU" dirty="0" smtClean="0">
              <a:latin typeface="Lato Medium"/>
            </a:endParaRPr>
          </a:p>
          <a:p>
            <a:endParaRPr lang="en-AU" sz="1600" dirty="0">
              <a:latin typeface="Lato Medium"/>
            </a:endParaRPr>
          </a:p>
          <a:p>
            <a:r>
              <a:rPr lang="en-AU" dirty="0" smtClean="0">
                <a:solidFill>
                  <a:srgbClr val="FFC000"/>
                </a:solidFill>
                <a:latin typeface="Lato Medium"/>
              </a:rPr>
              <a:t>Documentation required is extensive </a:t>
            </a:r>
            <a:r>
              <a:rPr lang="en-AU" dirty="0" smtClean="0">
                <a:latin typeface="Lato Medium"/>
              </a:rPr>
              <a:t>– specialist recommendations is generally best. </a:t>
            </a:r>
            <a:endParaRPr lang="en-AU" dirty="0">
              <a:latin typeface="Lato Medium"/>
            </a:endParaRPr>
          </a:p>
        </p:txBody>
      </p:sp>
    </p:spTree>
    <p:extLst>
      <p:ext uri="{BB962C8B-B14F-4D97-AF65-F5344CB8AC3E}">
        <p14:creationId xmlns:p14="http://schemas.microsoft.com/office/powerpoint/2010/main" val="27377772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60648"/>
            <a:ext cx="8229600" cy="1512168"/>
          </a:xfrm>
        </p:spPr>
        <p:txBody>
          <a:bodyPr>
            <a:normAutofit/>
          </a:bodyPr>
          <a:lstStyle/>
          <a:p>
            <a:r>
              <a:rPr lang="en-AU" b="1" dirty="0" smtClean="0">
                <a:solidFill>
                  <a:srgbClr val="00B0F0"/>
                </a:solidFill>
                <a:latin typeface="Lato Heavy" panose="020F0502020204030203" pitchFamily="34" charset="0"/>
                <a:ea typeface="Lato Heavy" panose="020F0502020204030203" pitchFamily="34" charset="0"/>
                <a:cs typeface="Lato Heavy" panose="020F0502020204030203" pitchFamily="34" charset="0"/>
              </a:rPr>
              <a:t>What do I do to request a concession?</a:t>
            </a:r>
            <a:endParaRPr lang="en-AU" b="1" dirty="0">
              <a:solidFill>
                <a:srgbClr val="00B0F0"/>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3" name="Content Placeholder 2"/>
          <p:cNvSpPr>
            <a:spLocks noGrp="1"/>
          </p:cNvSpPr>
          <p:nvPr>
            <p:ph idx="1"/>
          </p:nvPr>
        </p:nvSpPr>
        <p:spPr>
          <a:xfrm>
            <a:off x="1353816" y="1777217"/>
            <a:ext cx="8856984" cy="4536504"/>
          </a:xfrm>
        </p:spPr>
        <p:txBody>
          <a:bodyPr>
            <a:normAutofit/>
          </a:bodyPr>
          <a:lstStyle/>
          <a:p>
            <a:endParaRPr lang="en-AU" sz="1600" dirty="0"/>
          </a:p>
          <a:p>
            <a:r>
              <a:rPr lang="en-AU" dirty="0" smtClean="0">
                <a:solidFill>
                  <a:srgbClr val="FFC000"/>
                </a:solidFill>
                <a:latin typeface="Lato Medium"/>
              </a:rPr>
              <a:t>If your child has a condition that may affect examination performance and we do not already know about it, please make an appointment to see             Mrs Kimberly Eyre, Mrs Bronwyn Carruthers or        Mrs Sonja van Aswegen in the Learning Enhancement Centre as soon as possible.</a:t>
            </a:r>
            <a:endParaRPr lang="en-AU" dirty="0">
              <a:solidFill>
                <a:srgbClr val="FFC000"/>
              </a:solidFill>
              <a:latin typeface="Lato Medium"/>
            </a:endParaRPr>
          </a:p>
        </p:txBody>
      </p:sp>
    </p:spTree>
    <p:extLst>
      <p:ext uri="{BB962C8B-B14F-4D97-AF65-F5344CB8AC3E}">
        <p14:creationId xmlns:p14="http://schemas.microsoft.com/office/powerpoint/2010/main" val="41377382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133600" y="4270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3600" kern="1200">
                <a:solidFill>
                  <a:schemeClr val="bg1"/>
                </a:solidFill>
                <a:latin typeface="Arial" pitchFamily="34" charset="0"/>
                <a:ea typeface="+mj-ea"/>
                <a:cs typeface="Arial" pitchFamily="34" charset="0"/>
              </a:defRPr>
            </a:lvl1pPr>
          </a:lstStyle>
          <a:p>
            <a:r>
              <a:rPr lang="en-AU" b="1" dirty="0">
                <a:solidFill>
                  <a:srgbClr val="00B0F0"/>
                </a:solidFill>
                <a:latin typeface="Lato Heavy" panose="020F0502020204030203" pitchFamily="34" charset="0"/>
                <a:ea typeface="Lato Heavy" panose="020F0502020204030203" pitchFamily="34" charset="0"/>
                <a:cs typeface="Lato Heavy" panose="020F0502020204030203" pitchFamily="34" charset="0"/>
              </a:rPr>
              <a:t>Holidays during the school term</a:t>
            </a:r>
          </a:p>
        </p:txBody>
      </p:sp>
      <p:sp>
        <p:nvSpPr>
          <p:cNvPr id="6" name="Content Placeholder 2"/>
          <p:cNvSpPr txBox="1">
            <a:spLocks/>
          </p:cNvSpPr>
          <p:nvPr/>
        </p:nvSpPr>
        <p:spPr>
          <a:xfrm>
            <a:off x="1919536" y="1570038"/>
            <a:ext cx="8443664" cy="5027314"/>
          </a:xfrm>
          <a:prstGeom prst="rect">
            <a:avLst/>
          </a:prstGeom>
        </p:spPr>
        <p:txBody>
          <a:bodyPr vert="horz" lIns="91440" tIns="45720" rIns="91440" bIns="45720" rtlCol="0">
            <a:normAutofit fontScale="85000" lnSpcReduction="20000"/>
          </a:bodyPr>
          <a:lstStyle>
            <a:lvl1pPr marL="342900" indent="-342900" algn="l" defTabSz="914400" rtl="0" eaLnBrk="1" latinLnBrk="0" hangingPunct="1">
              <a:spcBef>
                <a:spcPct val="20000"/>
              </a:spcBef>
              <a:buFont typeface="Arial" pitchFamily="34" charset="0"/>
              <a:buChar char="•"/>
              <a:defRPr sz="2800" kern="1200">
                <a:solidFill>
                  <a:schemeClr val="bg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bg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000" kern="1200">
                <a:solidFill>
                  <a:schemeClr val="bg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000" kern="1200">
                <a:solidFill>
                  <a:schemeClr val="bg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000" kern="1200">
                <a:solidFill>
                  <a:schemeClr val="bg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AU" dirty="0">
                <a:latin typeface="Lato Medium" panose="020F0602020204030203"/>
              </a:rPr>
              <a:t>Please note that the College is unable to approve the taking of a holiday during the school term</a:t>
            </a:r>
          </a:p>
          <a:p>
            <a:endParaRPr lang="en-AU" sz="1600" dirty="0">
              <a:solidFill>
                <a:srgbClr val="FF0000"/>
              </a:solidFill>
              <a:latin typeface="Lato Medium" panose="020F0602020204030203"/>
            </a:endParaRPr>
          </a:p>
          <a:p>
            <a:r>
              <a:rPr lang="en-AU" dirty="0">
                <a:solidFill>
                  <a:srgbClr val="FFC000"/>
                </a:solidFill>
                <a:latin typeface="Lato Medium" panose="020F0602020204030203"/>
              </a:rPr>
              <a:t>If a student goes on holiday, unapproved during the school term, all assessments will be automatically awarded a mark of ‘0’</a:t>
            </a:r>
          </a:p>
          <a:p>
            <a:r>
              <a:rPr lang="en-AU" dirty="0">
                <a:solidFill>
                  <a:srgbClr val="FFC000"/>
                </a:solidFill>
                <a:latin typeface="Lato Medium" panose="020F0602020204030203"/>
              </a:rPr>
              <a:t>Choosing to take a holiday during scheduled term time, students will be disadvantage and his/her grade may be adversely affected</a:t>
            </a:r>
          </a:p>
          <a:p>
            <a:endParaRPr lang="en-AU" sz="1600" dirty="0">
              <a:latin typeface="Lato Medium" panose="020F0602020204030203"/>
            </a:endParaRPr>
          </a:p>
          <a:p>
            <a:r>
              <a:rPr lang="en-AU" dirty="0">
                <a:latin typeface="Lato Medium" panose="020F0602020204030203"/>
              </a:rPr>
              <a:t>Approval for an absence during the term, outside of general absence, eg for medical reasons, will be based strictly on compassionate grounds</a:t>
            </a:r>
          </a:p>
          <a:p>
            <a:r>
              <a:rPr lang="en-AU" dirty="0">
                <a:latin typeface="Lato Medium" panose="020F0602020204030203"/>
              </a:rPr>
              <a:t>In these situations, please notify Mrs </a:t>
            </a:r>
            <a:r>
              <a:rPr lang="en-AU" dirty="0" smtClean="0">
                <a:latin typeface="Lato Medium" panose="020F0602020204030203"/>
              </a:rPr>
              <a:t>Kimberly Eyre,     Mrs Bronwyn Carruthers</a:t>
            </a:r>
            <a:r>
              <a:rPr lang="en-AU" dirty="0" smtClean="0">
                <a:solidFill>
                  <a:srgbClr val="FFC000"/>
                </a:solidFill>
                <a:latin typeface="Lato Medium" panose="020F0602020204030203"/>
              </a:rPr>
              <a:t> </a:t>
            </a:r>
            <a:r>
              <a:rPr lang="en-AU" dirty="0">
                <a:latin typeface="Lato Medium" panose="020F0602020204030203"/>
              </a:rPr>
              <a:t>or </a:t>
            </a:r>
            <a:r>
              <a:rPr lang="en-AU" dirty="0" smtClean="0">
                <a:latin typeface="Lato Medium" panose="020F0602020204030203"/>
              </a:rPr>
              <a:t>your Head </a:t>
            </a:r>
            <a:r>
              <a:rPr lang="en-AU" dirty="0">
                <a:latin typeface="Lato Medium" panose="020F0602020204030203"/>
              </a:rPr>
              <a:t>of House as soon as possible</a:t>
            </a:r>
          </a:p>
        </p:txBody>
      </p:sp>
    </p:spTree>
    <p:extLst>
      <p:ext uri="{BB962C8B-B14F-4D97-AF65-F5344CB8AC3E}">
        <p14:creationId xmlns:p14="http://schemas.microsoft.com/office/powerpoint/2010/main" val="11694412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latin typeface="Lato Heavy" panose="020F0502020204030203" pitchFamily="34" charset="0"/>
                <a:ea typeface="Lato Heavy" panose="020F0502020204030203" pitchFamily="34" charset="0"/>
                <a:cs typeface="Lato Heavy" panose="020F0502020204030203" pitchFamily="34" charset="0"/>
              </a:rPr>
              <a:t>Expectations for Senior Students</a:t>
            </a:r>
            <a:endParaRPr lang="en-AU" dirty="0">
              <a:latin typeface="Lato Heavy" panose="020F0502020204030203" pitchFamily="34" charset="0"/>
              <a:ea typeface="Lato Heavy" panose="020F0502020204030203" pitchFamily="34" charset="0"/>
              <a:cs typeface="Lato Heavy" panose="020F0502020204030203" pitchFamily="34" charset="0"/>
            </a:endParaRPr>
          </a:p>
        </p:txBody>
      </p:sp>
      <p:sp>
        <p:nvSpPr>
          <p:cNvPr id="3" name="Content Placeholder 2"/>
          <p:cNvSpPr>
            <a:spLocks noGrp="1"/>
          </p:cNvSpPr>
          <p:nvPr>
            <p:ph idx="1"/>
          </p:nvPr>
        </p:nvSpPr>
        <p:spPr/>
        <p:txBody>
          <a:bodyPr/>
          <a:lstStyle/>
          <a:p>
            <a:pPr marL="457200" indent="-457200">
              <a:buFont typeface="Arial" panose="020B0604020202020204" pitchFamily="34" charset="0"/>
              <a:buChar char="•"/>
            </a:pPr>
            <a:r>
              <a:rPr lang="en-AU" dirty="0" smtClean="0">
                <a:latin typeface="Lato Medium" panose="020F0602020204030203"/>
              </a:rPr>
              <a:t>All courses whether they be General or ATAR are rigorous, including time needed for homework, which is standard in both pathways. This is an expectation for Senior Student work regardless of which pathway they are on. </a:t>
            </a:r>
          </a:p>
          <a:p>
            <a:pPr marL="457200" indent="-457200">
              <a:buFont typeface="Arial" panose="020B0604020202020204" pitchFamily="34" charset="0"/>
              <a:buChar char="•"/>
            </a:pPr>
            <a:r>
              <a:rPr lang="en-AU" dirty="0" smtClean="0">
                <a:latin typeface="Lato Medium" panose="020F0602020204030203"/>
              </a:rPr>
              <a:t>Students must have a good standard of literacy regardless of which pathway; particularly in their English studies.</a:t>
            </a:r>
          </a:p>
          <a:p>
            <a:pPr marL="457200" indent="-457200">
              <a:buFont typeface="Arial" panose="020B0604020202020204" pitchFamily="34" charset="0"/>
              <a:buChar char="•"/>
            </a:pPr>
            <a:r>
              <a:rPr lang="en-AU" dirty="0" smtClean="0">
                <a:latin typeface="Lato Medium" panose="020F0602020204030203"/>
              </a:rPr>
              <a:t>Students must also realise there is a minimum requirement for attendance in order to meet graduation by the end of Year 12.</a:t>
            </a:r>
            <a:endParaRPr lang="en-AU" dirty="0">
              <a:latin typeface="Lato Medium" panose="020F0602020204030203"/>
            </a:endParaRPr>
          </a:p>
        </p:txBody>
      </p:sp>
    </p:spTree>
    <p:extLst>
      <p:ext uri="{BB962C8B-B14F-4D97-AF65-F5344CB8AC3E}">
        <p14:creationId xmlns:p14="http://schemas.microsoft.com/office/powerpoint/2010/main" val="30674378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K-12 template" id="{AF3E0871-768F-4B9A-B6ED-8C288603C2FD}" vid="{EF84022A-7202-4E0C-AB7E-89D085C7F3B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K-12 template</Template>
  <TotalTime>486</TotalTime>
  <Words>589</Words>
  <Application>Microsoft Office PowerPoint</Application>
  <PresentationFormat>Widescreen</PresentationFormat>
  <Paragraphs>53</Paragraphs>
  <Slides>9</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Lato Heavy</vt:lpstr>
      <vt:lpstr>Lato Medium</vt:lpstr>
      <vt:lpstr>Office Theme</vt:lpstr>
      <vt:lpstr>PowerPoint Presentation</vt:lpstr>
      <vt:lpstr>When is a Course Advice Meeting appropriate?</vt:lpstr>
      <vt:lpstr>I haven’t met the prerequisites . . .  what can I do?</vt:lpstr>
      <vt:lpstr>PowerPoint Presentation</vt:lpstr>
      <vt:lpstr>Private Study in Year 11?</vt:lpstr>
      <vt:lpstr>Examination concessions</vt:lpstr>
      <vt:lpstr>What do I do to request a concession?</vt:lpstr>
      <vt:lpstr>PowerPoint Presentation</vt:lpstr>
      <vt:lpstr>Expectations for Senior Students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Dawn Clements</dc:creator>
  <cp:lastModifiedBy>Karlien Kemp</cp:lastModifiedBy>
  <cp:revision>80</cp:revision>
  <cp:lastPrinted>2018-07-12T04:30:38Z</cp:lastPrinted>
  <dcterms:created xsi:type="dcterms:W3CDTF">2016-01-19T06:36:59Z</dcterms:created>
  <dcterms:modified xsi:type="dcterms:W3CDTF">2018-07-20T05:56:08Z</dcterms:modified>
</cp:coreProperties>
</file>