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3" r:id="rId2"/>
    <p:sldId id="281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A0D4"/>
    <a:srgbClr val="F0C231"/>
    <a:srgbClr val="05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>
      <p:cViewPr varScale="1">
        <p:scale>
          <a:sx n="73" d="100"/>
          <a:sy n="73" d="100"/>
        </p:scale>
        <p:origin x="3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A0440-370B-432C-A27D-1B91D98C7D12}" type="datetimeFigureOut">
              <a:rPr lang="en-AU" smtClean="0"/>
              <a:t>20/07/2018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38F11-70F6-4C46-8B55-B24B55A26C1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53558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349" y="1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0E2E5-4DBD-48AA-98EE-CD1E6443D127}" type="datetimeFigureOut">
              <a:rPr lang="en-US" smtClean="0"/>
              <a:t>7/20/2018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8" y="4783138"/>
            <a:ext cx="5444806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4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349" y="9440864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AC3D1-AC22-4FB8-9172-61B7F2AF0D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803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6B96A-9F26-4381-8A03-51639CBBE4E4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4505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 eaLnBrk="0" hangingPunct="0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ctr" eaLnBrk="0" hangingPunct="0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ctr" eaLnBrk="0" hangingPunct="0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ctr" eaLnBrk="0" hangingPunct="0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ctr" eaLnBrk="0" hangingPunct="0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/>
            <a:fld id="{31F0E525-9657-4F9F-8B75-AF47302F56B2}" type="slidenum">
              <a:rPr lang="en-AU" b="0">
                <a:latin typeface="Times New Roman" panose="02020603050405020304" pitchFamily="18" charset="0"/>
              </a:rPr>
              <a:pPr algn="r"/>
              <a:t>15</a:t>
            </a:fld>
            <a:endParaRPr lang="en-AU" b="0" dirty="0">
              <a:latin typeface="Times New Roman" panose="02020603050405020304" pitchFamily="18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AU" dirty="0" smtClean="0">
                <a:latin typeface="Arial" panose="020B0604020202020204" pitchFamily="34" charset="0"/>
              </a:rPr>
              <a:t>The above is based on 2012 results and hence should be used only as a rough guide. The 2013 TEA to ATAR conversion will be determined in late December 2013 when the 2013 results have been finalised.</a:t>
            </a:r>
          </a:p>
        </p:txBody>
      </p:sp>
    </p:spTree>
    <p:extLst>
      <p:ext uri="{BB962C8B-B14F-4D97-AF65-F5344CB8AC3E}">
        <p14:creationId xmlns:p14="http://schemas.microsoft.com/office/powerpoint/2010/main" val="362628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0" y="4437112"/>
            <a:ext cx="12192000" cy="719435"/>
          </a:xfrm>
        </p:spPr>
        <p:txBody>
          <a:bodyPr>
            <a:normAutofit/>
          </a:bodyPr>
          <a:lstStyle>
            <a:lvl1pPr algn="ctr">
              <a:defRPr sz="320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832188"/>
            <a:ext cx="2980564" cy="294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73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13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1 Directory\PowerPoints\Slide second thir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993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174432"/>
            <a:ext cx="10972800" cy="71095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191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5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0625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 txBox="1">
            <a:spLocks/>
          </p:cNvSpPr>
          <p:nvPr/>
        </p:nvSpPr>
        <p:spPr>
          <a:xfrm>
            <a:off x="6744072" y="2132856"/>
            <a:ext cx="6744072" cy="24482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Year 11 2019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Curriculum Information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 smtClean="0">
                <a:solidFill>
                  <a:prstClr val="white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‘Consolidating skills and understanding’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Medium" panose="020F0602020204030203" pitchFamily="34" charset="0"/>
              <a:ea typeface="+mn-ea"/>
              <a:cs typeface="Lato Medium" panose="020F0602020204030203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44072" y="4581128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Mrs Kimberly Eyre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Acting Dean of Studies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57" y="1683795"/>
            <a:ext cx="3217540" cy="318536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5879976" y="1772816"/>
            <a:ext cx="0" cy="31853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09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Literacy and numeracy requirement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520" y="1412776"/>
            <a:ext cx="8640960" cy="4680520"/>
          </a:xfrm>
        </p:spPr>
        <p:txBody>
          <a:bodyPr>
            <a:normAutofit/>
          </a:bodyPr>
          <a:lstStyle/>
          <a:p>
            <a:pPr lvl="1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AU" sz="2200" dirty="0"/>
          </a:p>
          <a:p>
            <a:pPr marL="914400" lvl="1" indent="-45720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bg1"/>
              </a:buClr>
              <a:buSzPct val="85000"/>
              <a:buFont typeface="Arial" panose="020B0604020202020204" pitchFamily="34" charset="0"/>
              <a:buChar char="•"/>
            </a:pPr>
            <a:r>
              <a:rPr lang="en-AU" sz="2800" dirty="0">
                <a:latin typeface="Lato Medium"/>
              </a:rPr>
              <a:t>Complete a pair of Year 11 English units and a pair of Year 12 English units </a:t>
            </a:r>
            <a:r>
              <a:rPr lang="en-AU" sz="2800" dirty="0">
                <a:solidFill>
                  <a:srgbClr val="FFFF00"/>
                </a:solidFill>
                <a:latin typeface="Lato Medium"/>
              </a:rPr>
              <a:t>(a scaled ‘C’ grade is required in the Year 12 ATAR English or Literature course for entry into university)</a:t>
            </a:r>
          </a:p>
          <a:p>
            <a:pPr lvl="1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AU" sz="2800" dirty="0">
              <a:latin typeface="Lato Medium"/>
            </a:endParaRPr>
          </a:p>
          <a:p>
            <a:pPr marL="914400" lvl="1" indent="-45720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bg1"/>
              </a:buClr>
              <a:buSzPct val="85000"/>
              <a:buFont typeface="Arial" panose="020B0604020202020204" pitchFamily="34" charset="0"/>
              <a:buChar char="•"/>
            </a:pPr>
            <a:r>
              <a:rPr lang="en-AU" sz="2800" dirty="0">
                <a:latin typeface="Lato Medium"/>
              </a:rPr>
              <a:t>Meet the minimum standard for literacy and numeracy through either the Online Literacy and Numeracy test (OLNA) or demonstrate Band 8 or higher in your Year 9 NAPLAN </a:t>
            </a:r>
          </a:p>
          <a:p>
            <a:pPr lvl="1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A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1143000"/>
          </a:xfrm>
        </p:spPr>
        <p:txBody>
          <a:bodyPr/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Unacceptable combinations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dirty="0"/>
          </a:p>
          <a:p>
            <a:pPr algn="ctr"/>
            <a:r>
              <a:rPr lang="en-AU" dirty="0" smtClean="0">
                <a:solidFill>
                  <a:srgbClr val="FFFF00"/>
                </a:solidFill>
                <a:latin typeface="Lato Medium"/>
              </a:rPr>
              <a:t>English ATAR with Literature ATAR</a:t>
            </a:r>
          </a:p>
          <a:p>
            <a:pPr algn="ctr"/>
            <a:r>
              <a:rPr lang="en-AU" dirty="0" smtClean="0">
                <a:solidFill>
                  <a:srgbClr val="FFFF00"/>
                </a:solidFill>
                <a:latin typeface="Lato Medium"/>
              </a:rPr>
              <a:t>Physics ATAR with Integrated Science</a:t>
            </a:r>
          </a:p>
          <a:p>
            <a:pPr algn="ctr"/>
            <a:r>
              <a:rPr lang="en-AU" dirty="0" smtClean="0">
                <a:solidFill>
                  <a:srgbClr val="FFFF00"/>
                </a:solidFill>
                <a:latin typeface="Lato Medium"/>
              </a:rPr>
              <a:t>Chemistry ATAR with Integrated Science</a:t>
            </a:r>
          </a:p>
          <a:p>
            <a:pPr algn="ctr"/>
            <a:endParaRPr lang="en-AU" dirty="0" smtClean="0">
              <a:solidFill>
                <a:srgbClr val="FFFF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756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786210"/>
          </a:xfrm>
        </p:spPr>
        <p:txBody>
          <a:bodyPr>
            <a:no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Changing courses</a:t>
            </a:r>
            <a:b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</a:b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2019 </a:t>
            </a:r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WACE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2752" y="1916833"/>
            <a:ext cx="8219256" cy="4525963"/>
          </a:xfrm>
        </p:spPr>
        <p:txBody>
          <a:bodyPr>
            <a:normAutofit/>
          </a:bodyPr>
          <a:lstStyle/>
          <a:p>
            <a:pPr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dirty="0" smtClean="0">
              <a:solidFill>
                <a:srgbClr val="00B0F0"/>
              </a:solidFill>
            </a:endParaRPr>
          </a:p>
          <a:p>
            <a:pPr marL="442913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sz="2000" dirty="0"/>
          </a:p>
          <a:p>
            <a:pPr marL="442913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US" dirty="0" smtClean="0">
                <a:solidFill>
                  <a:srgbClr val="FFFF00"/>
                </a:solidFill>
                <a:latin typeface="Lato Medium"/>
              </a:rPr>
              <a:t>Students are generally unable to change courses after Week 6, Term 1 2019 as the content is a full year program and cannot be reported as separate units at LJBC. </a:t>
            </a:r>
          </a:p>
          <a:p>
            <a:pPr marL="442913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US" dirty="0" smtClean="0">
                <a:solidFill>
                  <a:srgbClr val="FFFF00"/>
                </a:solidFill>
                <a:latin typeface="Lato Medium"/>
              </a:rPr>
              <a:t>In Year 12, units must be reported as a pairing. </a:t>
            </a:r>
          </a:p>
          <a:p>
            <a:pPr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74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35560" y="1268760"/>
            <a:ext cx="8075240" cy="5544616"/>
          </a:xfrm>
        </p:spPr>
        <p:txBody>
          <a:bodyPr>
            <a:normAutofit fontScale="92500" lnSpcReduction="10000"/>
          </a:bodyPr>
          <a:lstStyle/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Must</a:t>
            </a:r>
            <a:r>
              <a:rPr lang="en-AU" sz="2200" dirty="0">
                <a:solidFill>
                  <a:srgbClr val="00B0F0"/>
                </a:solidFill>
                <a:latin typeface="Lato Medium"/>
              </a:rPr>
              <a:t> </a:t>
            </a:r>
            <a:r>
              <a:rPr lang="en-AU" sz="2200" dirty="0">
                <a:solidFill>
                  <a:srgbClr val="FFFF00"/>
                </a:solidFill>
                <a:latin typeface="Lato Medium"/>
              </a:rPr>
              <a:t>achieve WACE </a:t>
            </a:r>
            <a:r>
              <a:rPr lang="en-AU" sz="2200" dirty="0">
                <a:latin typeface="Lato Medium"/>
              </a:rPr>
              <a:t>Graduation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Achieve</a:t>
            </a:r>
            <a:r>
              <a:rPr lang="en-AU" sz="2200" dirty="0">
                <a:solidFill>
                  <a:srgbClr val="00B0F0"/>
                </a:solidFill>
                <a:latin typeface="Lato Medium"/>
              </a:rPr>
              <a:t> </a:t>
            </a:r>
            <a:r>
              <a:rPr lang="en-AU" sz="2200" dirty="0">
                <a:solidFill>
                  <a:srgbClr val="FFFF00"/>
                </a:solidFill>
                <a:latin typeface="Lato Medium"/>
              </a:rPr>
              <a:t>competence in English 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Sit the external WACE exams for ATAR courses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Generate an ATAR (Australian Tertiary Admissions Rank) based on top four marks 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solidFill>
                  <a:srgbClr val="FFFF00"/>
                </a:solidFill>
                <a:latin typeface="Lato Medium"/>
              </a:rPr>
              <a:t>Generally students at LJBC take five ATAR courses in Year 12 to support </a:t>
            </a:r>
            <a:r>
              <a:rPr lang="en-AU" sz="2200" dirty="0" smtClean="0">
                <a:solidFill>
                  <a:srgbClr val="FFFF00"/>
                </a:solidFill>
                <a:latin typeface="Lato Medium"/>
              </a:rPr>
              <a:t>university </a:t>
            </a:r>
            <a:r>
              <a:rPr lang="en-AU" sz="2200" dirty="0">
                <a:solidFill>
                  <a:srgbClr val="FFFF00"/>
                </a:solidFill>
                <a:latin typeface="Lato Medium"/>
              </a:rPr>
              <a:t>entry 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Scaled mark of 50 in specific courses including English – check TISC website for prerequisites for entrance to university courses 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Tertiary Entrance Aggregate (TEA) from </a:t>
            </a:r>
            <a:r>
              <a:rPr lang="en-AU" sz="2200" dirty="0">
                <a:solidFill>
                  <a:srgbClr val="FFFF00"/>
                </a:solidFill>
                <a:latin typeface="Lato Medium"/>
              </a:rPr>
              <a:t>summing best four scaled results </a:t>
            </a:r>
            <a:r>
              <a:rPr lang="en-AU" sz="2200" dirty="0">
                <a:latin typeface="Lato Medium"/>
              </a:rPr>
              <a:t>– (doesn’t have to include English or </a:t>
            </a:r>
            <a:r>
              <a:rPr lang="en-AU" sz="2200" dirty="0" smtClean="0">
                <a:latin typeface="Lato Medium"/>
              </a:rPr>
              <a:t>Mathematics </a:t>
            </a:r>
            <a:r>
              <a:rPr lang="en-AU" sz="2200" dirty="0">
                <a:latin typeface="Lato Medium"/>
              </a:rPr>
              <a:t>– just four highest)</a:t>
            </a: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latin typeface="Lato Medium"/>
              </a:rPr>
              <a:t>TEA from any combination </a:t>
            </a:r>
            <a:r>
              <a:rPr lang="en-AU" sz="2200" dirty="0" smtClean="0">
                <a:latin typeface="Lato Medium"/>
              </a:rPr>
              <a:t>of ATAR </a:t>
            </a:r>
            <a:r>
              <a:rPr lang="en-AU" sz="2200" dirty="0">
                <a:latin typeface="Lato Medium"/>
              </a:rPr>
              <a:t>courses to create an ATAR (Australian Tertiary Admission Rank</a:t>
            </a:r>
            <a:r>
              <a:rPr lang="en-AU" sz="2200" dirty="0" smtClean="0">
                <a:latin typeface="Lato Medium"/>
              </a:rPr>
              <a:t>)</a:t>
            </a:r>
            <a:endParaRPr lang="en-AU" sz="2200" dirty="0">
              <a:latin typeface="Lato Medium"/>
            </a:endParaRPr>
          </a:p>
          <a:p>
            <a:pPr marL="285750" indent="-285750" fontAlgn="base">
              <a:spcBef>
                <a:spcPts val="432"/>
              </a:spcBef>
              <a:buClr>
                <a:schemeClr val="bg1"/>
              </a:buClr>
              <a:buFont typeface="Arial" pitchFamily="34" charset="0"/>
              <a:buChar char="•"/>
            </a:pPr>
            <a:r>
              <a:rPr lang="en-AU" sz="2200" dirty="0">
                <a:solidFill>
                  <a:srgbClr val="FFFF00"/>
                </a:solidFill>
                <a:latin typeface="Lato Medium"/>
              </a:rPr>
              <a:t>UWA and Curtin – LOTE bonus </a:t>
            </a:r>
            <a:r>
              <a:rPr lang="en-AU" sz="2200" dirty="0" smtClean="0">
                <a:solidFill>
                  <a:srgbClr val="FFFF00"/>
                </a:solidFill>
                <a:latin typeface="Lato Medium"/>
              </a:rPr>
              <a:t>of </a:t>
            </a:r>
            <a:r>
              <a:rPr lang="en-AU" sz="2200" dirty="0">
                <a:solidFill>
                  <a:srgbClr val="FFFF00"/>
                </a:solidFill>
                <a:latin typeface="Lato Medium"/>
              </a:rPr>
              <a:t>10% extra on the scaled course </a:t>
            </a:r>
            <a:r>
              <a:rPr lang="en-AU" sz="2200" dirty="0" smtClean="0">
                <a:solidFill>
                  <a:srgbClr val="FFFF00"/>
                </a:solidFill>
                <a:latin typeface="Lato Medium"/>
              </a:rPr>
              <a:t>score. This also applies to Mathematics Methods ATAR as well as Mathematics Specialist ATAR. </a:t>
            </a:r>
            <a:endParaRPr lang="en-AU" sz="2200" dirty="0">
              <a:solidFill>
                <a:srgbClr val="FFFF00"/>
              </a:solidFill>
              <a:latin typeface="Lato Medium"/>
            </a:endParaRPr>
          </a:p>
          <a:p>
            <a:pPr fontAlgn="base">
              <a:spcBef>
                <a:spcPts val="432"/>
              </a:spcBef>
            </a:pPr>
            <a:endParaRPr lang="en-AU" sz="1800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91264" cy="1368152"/>
          </a:xfrm>
        </p:spPr>
        <p:txBody>
          <a:bodyPr>
            <a:noAutofit/>
          </a:bodyPr>
          <a:lstStyle/>
          <a:p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University </a:t>
            </a:r>
            <a:r>
              <a:rPr lang="en-AU" b="1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entrance  2021 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42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1504" y="116632"/>
            <a:ext cx="8928992" cy="2232248"/>
          </a:xfrm>
        </p:spPr>
        <p:txBody>
          <a:bodyPr>
            <a:noAutofit/>
          </a:bodyPr>
          <a:lstStyle/>
          <a:p>
            <a:r>
              <a:rPr lang="en-AU" sz="3200" b="1" dirty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ATAR (Australian Tertiary Admissions Rank) – </a:t>
            </a:r>
            <a:br>
              <a:rPr lang="en-AU" sz="3200" b="1" dirty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</a:br>
            <a:r>
              <a:rPr lang="en-AU" sz="3200" b="1" dirty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What does it mean?</a:t>
            </a:r>
            <a:r>
              <a:rPr lang="en-AU" sz="2800" b="1" dirty="0">
                <a:solidFill>
                  <a:srgbClr val="FFFF00"/>
                </a:solidFill>
              </a:rPr>
              <a:t/>
            </a:r>
            <a:br>
              <a:rPr lang="en-AU" sz="2800" b="1" dirty="0">
                <a:solidFill>
                  <a:srgbClr val="FFFF00"/>
                </a:solidFill>
              </a:rPr>
            </a:br>
            <a:r>
              <a:rPr lang="en-AU" sz="2800" dirty="0">
                <a:latin typeface="Lato Medium"/>
              </a:rPr>
              <a:t>Relating Year 11 to likely Year 12 performance </a:t>
            </a:r>
            <a:br>
              <a:rPr lang="en-AU" sz="2800" dirty="0">
                <a:latin typeface="Lato Medium"/>
              </a:rPr>
            </a:br>
            <a:r>
              <a:rPr lang="en-AU" sz="2800" i="1" dirty="0">
                <a:latin typeface="Lato Medium"/>
              </a:rPr>
              <a:t>(good indicator is Year 11 examination results)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005440" y="2492896"/>
          <a:ext cx="8219256" cy="39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80513">
                <a:tc>
                  <a:txBody>
                    <a:bodyPr/>
                    <a:lstStyle/>
                    <a:p>
                      <a:r>
                        <a:rPr lang="en-AU" dirty="0" smtClean="0"/>
                        <a:t>Marks in Year 11 best four courses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Approximate grade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Likely</a:t>
                      </a:r>
                      <a:r>
                        <a:rPr lang="en-AU" baseline="0" dirty="0" smtClean="0"/>
                        <a:t> ATAR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1584">
                <a:tc>
                  <a:txBody>
                    <a:bodyPr/>
                    <a:lstStyle/>
                    <a:p>
                      <a:r>
                        <a:rPr lang="en-AU" dirty="0" smtClean="0"/>
                        <a:t>Averaging about 80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95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1584">
                <a:tc>
                  <a:txBody>
                    <a:bodyPr/>
                    <a:lstStyle/>
                    <a:p>
                      <a:r>
                        <a:rPr lang="en-AU" dirty="0" smtClean="0"/>
                        <a:t>Averaging about 75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90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1584">
                <a:tc>
                  <a:txBody>
                    <a:bodyPr/>
                    <a:lstStyle/>
                    <a:p>
                      <a:r>
                        <a:rPr lang="en-AU" dirty="0" smtClean="0"/>
                        <a:t>Averaging about 65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B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79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61584">
                <a:tc>
                  <a:txBody>
                    <a:bodyPr/>
                    <a:lstStyle/>
                    <a:p>
                      <a:r>
                        <a:rPr lang="en-AU" dirty="0" smtClean="0"/>
                        <a:t>Averaging about 55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C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64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1584">
                <a:tc>
                  <a:txBody>
                    <a:bodyPr/>
                    <a:lstStyle/>
                    <a:p>
                      <a:r>
                        <a:rPr lang="en-AU" dirty="0" smtClean="0"/>
                        <a:t>Averaging about 50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56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29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274638"/>
            <a:ext cx="8147248" cy="214625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AU" b="1" dirty="0" smtClean="0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Approximate average scaled scores required for corresponding ATAR</a:t>
            </a:r>
            <a:r>
              <a:rPr lang="en-AU" b="1" dirty="0" smtClean="0">
                <a:latin typeface="Arial" panose="020B0604020202020204" pitchFamily="34" charset="0"/>
              </a:rPr>
              <a:t/>
            </a:r>
            <a:br>
              <a:rPr lang="en-AU" b="1" dirty="0" smtClean="0">
                <a:latin typeface="Arial" panose="020B0604020202020204" pitchFamily="34" charset="0"/>
              </a:rPr>
            </a:br>
            <a:endParaRPr lang="en-AU" dirty="0" smtClean="0">
              <a:latin typeface="Arial" panose="020B0604020202020204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7648" y="2420888"/>
            <a:ext cx="7283152" cy="3672408"/>
          </a:xfrm>
        </p:spPr>
        <p:txBody>
          <a:bodyPr>
            <a:normAutofit lnSpcReduction="10000"/>
          </a:bodyPr>
          <a:lstStyle/>
          <a:p>
            <a:pPr marL="571500" indent="-571500"/>
            <a:r>
              <a:rPr lang="en-AU" dirty="0" smtClean="0">
                <a:solidFill>
                  <a:srgbClr val="FFFF00"/>
                </a:solidFill>
                <a:latin typeface="Lato Medium"/>
              </a:rPr>
              <a:t>Average scaled 		         ATAR</a:t>
            </a:r>
          </a:p>
          <a:p>
            <a:pPr marL="571500" indent="-571500"/>
            <a:r>
              <a:rPr lang="en-AU" dirty="0" smtClean="0">
                <a:solidFill>
                  <a:srgbClr val="FFFF00"/>
                </a:solidFill>
                <a:latin typeface="Lato Medium"/>
              </a:rPr>
              <a:t>       scores			   (approximate)</a:t>
            </a:r>
          </a:p>
          <a:p>
            <a:pPr marL="571500" indent="-571500">
              <a:lnSpc>
                <a:spcPct val="140000"/>
              </a:lnSpc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          80				  97</a:t>
            </a:r>
          </a:p>
          <a:p>
            <a:pPr marL="571500" indent="-571500">
              <a:lnSpc>
                <a:spcPct val="140000"/>
              </a:lnSpc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          </a:t>
            </a:r>
            <a:r>
              <a:rPr lang="en-AU" dirty="0">
                <a:solidFill>
                  <a:srgbClr val="FFFF00"/>
                </a:solidFill>
                <a:latin typeface="Lato Medium"/>
              </a:rPr>
              <a:t>70				  90</a:t>
            </a:r>
          </a:p>
          <a:p>
            <a:pPr marL="571500" indent="-571500">
              <a:lnSpc>
                <a:spcPct val="140000"/>
              </a:lnSpc>
            </a:pPr>
            <a:r>
              <a:rPr lang="en-AU" dirty="0">
                <a:solidFill>
                  <a:srgbClr val="FFFF00"/>
                </a:solidFill>
                <a:latin typeface="Lato Medium"/>
              </a:rPr>
              <a:t>          60				  76</a:t>
            </a:r>
          </a:p>
          <a:p>
            <a:pPr marL="571500" indent="-571500">
              <a:lnSpc>
                <a:spcPct val="140000"/>
              </a:lnSpc>
            </a:pPr>
            <a:r>
              <a:rPr lang="en-AU" dirty="0">
                <a:solidFill>
                  <a:srgbClr val="FFFF00"/>
                </a:solidFill>
                <a:latin typeface="Lato Medium"/>
              </a:rPr>
              <a:t>          50				  60</a:t>
            </a:r>
          </a:p>
        </p:txBody>
      </p:sp>
    </p:spTree>
    <p:extLst>
      <p:ext uri="{BB962C8B-B14F-4D97-AF65-F5344CB8AC3E}">
        <p14:creationId xmlns:p14="http://schemas.microsoft.com/office/powerpoint/2010/main" val="332010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The marks adjustment process</a:t>
            </a:r>
            <a:endParaRPr lang="en-AU" dirty="0">
              <a:solidFill>
                <a:srgbClr val="FFFF0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8838" y="1844824"/>
            <a:ext cx="8377313" cy="354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6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498178"/>
          </a:xfrm>
        </p:spPr>
        <p:txBody>
          <a:bodyPr>
            <a:noAutofit/>
          </a:bodyPr>
          <a:lstStyle/>
          <a:p>
            <a:r>
              <a:rPr lang="en-AU" sz="2800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How will courses be standardised against one another in terms of accounting for the difference in the level of difficulty?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dirty="0" smtClean="0">
                <a:latin typeface="Lato Medium"/>
              </a:rPr>
              <a:t>To remove variations in the level of difficulty from year to year, the distributions of each course’s combined marks are standardised to a predetermined shape such that each distribution will have the same mean and standard deviation.</a:t>
            </a:r>
          </a:p>
          <a:p>
            <a:endParaRPr lang="en-AU" dirty="0"/>
          </a:p>
        </p:txBody>
      </p:sp>
      <p:pic>
        <p:nvPicPr>
          <p:cNvPr id="6" name="Content Placeholder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653137"/>
            <a:ext cx="2736720" cy="15893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1" y="4653137"/>
            <a:ext cx="3021699" cy="15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498178"/>
          </a:xfrm>
        </p:spPr>
        <p:txBody>
          <a:bodyPr>
            <a:no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UMAT – Entry requirement for Medicine and Dentistry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132856"/>
            <a:ext cx="8229600" cy="432048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Year 12 Students attempt the UMAT (Undergraduate Medicine and Health Sciences Admission Test) in July of each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On the basis of results in this test, students will then be selected for interviews in November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There are preparation courses available for the UMAT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Students may begin this preparation in Year 11 (see flyers in the Curriculum office)</a:t>
            </a:r>
            <a:endParaRPr lang="en-AU" dirty="0">
              <a:latin typeface="La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94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520" y="260648"/>
            <a:ext cx="8229600" cy="1008112"/>
          </a:xfrm>
        </p:spPr>
        <p:txBody>
          <a:bodyPr>
            <a:norm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TAFE/Polytechnic entry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1484784"/>
            <a:ext cx="8568952" cy="504056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r>
              <a:rPr lang="en-AU" sz="2400" dirty="0">
                <a:solidFill>
                  <a:srgbClr val="FFFF00"/>
                </a:solidFill>
                <a:latin typeface="Lato Medium"/>
              </a:rPr>
              <a:t>Entry requirements apply to all TAFE/Polytechnic courses </a:t>
            </a:r>
          </a:p>
          <a:p>
            <a:pPr marL="1097280" lvl="3" indent="-228600">
              <a:lnSpc>
                <a:spcPct val="90000"/>
              </a:lnSpc>
              <a:spcBef>
                <a:spcPts val="0"/>
              </a:spcBef>
              <a:buClr>
                <a:srgbClr val="A28E6A"/>
              </a:buClr>
              <a:buSzPct val="80000"/>
              <a:buFont typeface="Wingdings 2"/>
              <a:buChar char=""/>
              <a:defRPr/>
            </a:pPr>
            <a:endParaRPr lang="en-AU" sz="2400" dirty="0">
              <a:solidFill>
                <a:srgbClr val="00B0F0"/>
              </a:solidFill>
              <a:latin typeface="Lato Medium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r>
              <a:rPr lang="en-AU" sz="2400" dirty="0">
                <a:solidFill>
                  <a:srgbClr val="FFFF00"/>
                </a:solidFill>
                <a:latin typeface="Lato Medium"/>
              </a:rPr>
              <a:t>Selection criteria applied to competitive courses only </a:t>
            </a:r>
            <a:endParaRPr lang="en-AU" sz="2400" dirty="0" smtClean="0">
              <a:solidFill>
                <a:srgbClr val="FFFF00"/>
              </a:solidFill>
              <a:latin typeface="Lato Medium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r>
              <a:rPr lang="en-AU" sz="2400" dirty="0" smtClean="0">
                <a:latin typeface="Lato Medium"/>
              </a:rPr>
              <a:t>ie </a:t>
            </a:r>
            <a:r>
              <a:rPr lang="en-AU" sz="2400" dirty="0">
                <a:latin typeface="Lato Medium"/>
              </a:rPr>
              <a:t>those courses where there are more applicants than places available – a minority of TAFE places fall into this group – students may then be ranked for entry into a course</a:t>
            </a: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endParaRPr lang="en-AU" sz="2400" dirty="0">
              <a:solidFill>
                <a:srgbClr val="00B0F0"/>
              </a:solidFill>
              <a:latin typeface="Lato Medium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r>
              <a:rPr lang="en-AU" sz="2400" dirty="0">
                <a:solidFill>
                  <a:srgbClr val="FFFF00"/>
                </a:solidFill>
                <a:latin typeface="Lato Medium"/>
              </a:rPr>
              <a:t>Selection criteria</a:t>
            </a: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r>
              <a:rPr lang="en-AU" sz="2400" dirty="0">
                <a:latin typeface="Lato Medium"/>
              </a:rPr>
              <a:t>Three main categories which add up to 100 points</a:t>
            </a:r>
          </a:p>
          <a:p>
            <a:pPr>
              <a:lnSpc>
                <a:spcPct val="90000"/>
              </a:lnSpc>
              <a:spcBef>
                <a:spcPts val="0"/>
              </a:spcBef>
              <a:buClr>
                <a:srgbClr val="D34817"/>
              </a:buClr>
              <a:buSzPct val="85000"/>
              <a:defRPr/>
            </a:pPr>
            <a:endParaRPr lang="en-AU" sz="1000" dirty="0">
              <a:latin typeface="Lato Medium"/>
            </a:endParaRPr>
          </a:p>
          <a:p>
            <a:pPr marL="803275" indent="-268288">
              <a:lnSpc>
                <a:spcPct val="90000"/>
              </a:lnSpc>
              <a:spcBef>
                <a:spcPts val="0"/>
              </a:spcBef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400" dirty="0">
                <a:latin typeface="Lato Medium"/>
              </a:rPr>
              <a:t>qualification pathway – AQF certificates </a:t>
            </a:r>
            <a:br>
              <a:rPr lang="en-AU" sz="2400" dirty="0">
                <a:latin typeface="Lato Medium"/>
              </a:rPr>
            </a:br>
            <a:r>
              <a:rPr lang="en-AU" sz="2400" dirty="0">
                <a:latin typeface="Lato Medium"/>
              </a:rPr>
              <a:t>(up to 29 points for hours worked ) </a:t>
            </a:r>
          </a:p>
          <a:p>
            <a:pPr marL="803275" indent="-268288">
              <a:lnSpc>
                <a:spcPct val="90000"/>
              </a:lnSpc>
              <a:spcBef>
                <a:spcPts val="0"/>
              </a:spcBef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400" dirty="0">
                <a:latin typeface="Lato Medium"/>
              </a:rPr>
              <a:t>work experience/employment (up to 29 points)</a:t>
            </a:r>
          </a:p>
          <a:p>
            <a:pPr marL="803275" indent="-268288">
              <a:lnSpc>
                <a:spcPct val="90000"/>
              </a:lnSpc>
              <a:spcBef>
                <a:spcPts val="0"/>
              </a:spcBef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400" dirty="0">
                <a:latin typeface="Lato Medium"/>
              </a:rPr>
              <a:t>secondary education/skill development (up to 42 points</a:t>
            </a:r>
            <a:r>
              <a:rPr lang="en-AU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81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 note on the Year 11 and 12 Handbook</a:t>
            </a:r>
            <a:endParaRPr lang="en-AU" dirty="0">
              <a:solidFill>
                <a:srgbClr val="FFFF0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136" y="2204864"/>
            <a:ext cx="10972800" cy="254887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Lato Medium"/>
              </a:rPr>
              <a:t>Please check the Handbook carefully in terms of advice and checklists before making course selections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Lato Medium"/>
              </a:rPr>
              <a:t>Prerequisites vs Recommendations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latin typeface="Lato Medium"/>
              </a:rPr>
              <a:t>Online and can be located on the College website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79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301006"/>
          </a:xfrm>
        </p:spPr>
        <p:txBody>
          <a:bodyPr>
            <a:normAutofit/>
          </a:bodyPr>
          <a:lstStyle/>
          <a:p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TAFE </a:t>
            </a: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selection criteria </a:t>
            </a:r>
            <a:b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</a:b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(competitive entry)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528" y="1417638"/>
            <a:ext cx="8568952" cy="5251722"/>
          </a:xfrm>
        </p:spPr>
        <p:txBody>
          <a:bodyPr>
            <a:normAutofit fontScale="85000" lnSpcReduction="10000"/>
          </a:bodyPr>
          <a:lstStyle/>
          <a:p>
            <a:pPr marL="273050" indent="-273050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defRPr/>
            </a:pPr>
            <a:endParaRPr lang="en-AU" b="1" u="sng" dirty="0" smtClean="0">
              <a:solidFill>
                <a:srgbClr val="FFFF00"/>
              </a:solidFill>
            </a:endParaRPr>
          </a:p>
          <a:p>
            <a:pPr marL="273050" indent="-273050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defRPr/>
            </a:pPr>
            <a:r>
              <a:rPr lang="en-AU" b="1" dirty="0">
                <a:solidFill>
                  <a:srgbClr val="FFFF00"/>
                </a:solidFill>
                <a:latin typeface="Lato Medium"/>
              </a:rPr>
              <a:t>T</a:t>
            </a:r>
            <a:r>
              <a:rPr lang="en-AU" b="1" dirty="0" smtClean="0">
                <a:solidFill>
                  <a:srgbClr val="FFFF00"/>
                </a:solidFill>
                <a:latin typeface="Lato Medium"/>
              </a:rPr>
              <a:t>o </a:t>
            </a:r>
            <a:r>
              <a:rPr lang="en-AU" b="1" dirty="0">
                <a:solidFill>
                  <a:srgbClr val="FFFF00"/>
                </a:solidFill>
                <a:latin typeface="Lato Medium"/>
              </a:rPr>
              <a:t>maximise entry prospects be aware of</a:t>
            </a:r>
            <a:r>
              <a:rPr lang="en-AU" b="1" dirty="0" smtClean="0">
                <a:solidFill>
                  <a:srgbClr val="FFFF00"/>
                </a:solidFill>
                <a:latin typeface="Lato Medium"/>
              </a:rPr>
              <a:t>:</a:t>
            </a:r>
          </a:p>
          <a:p>
            <a:pPr marL="273050" indent="-273050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defRPr/>
            </a:pPr>
            <a:endParaRPr lang="en-AU" sz="1200" b="1" u="sng" dirty="0">
              <a:solidFill>
                <a:srgbClr val="FFFF00"/>
              </a:solidFill>
              <a:latin typeface="Lato Medium"/>
            </a:endParaRPr>
          </a:p>
          <a:p>
            <a:pPr marL="777240" lvl="1" indent="-457200">
              <a:spcBef>
                <a:spcPts val="370"/>
              </a:spcBef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800" dirty="0">
                <a:latin typeface="Lato Medium"/>
              </a:rPr>
              <a:t>Communication and </a:t>
            </a:r>
            <a:r>
              <a:rPr lang="en-AU" sz="2800" dirty="0" smtClean="0">
                <a:latin typeface="Lato Medium"/>
              </a:rPr>
              <a:t>mathematics </a:t>
            </a:r>
            <a:r>
              <a:rPr lang="en-AU" sz="2800" dirty="0">
                <a:latin typeface="Lato Medium"/>
              </a:rPr>
              <a:t>skills ratings: basic, developed, well developed or highly developed – try to achieve the </a:t>
            </a:r>
            <a:r>
              <a:rPr lang="en-AU" sz="2800" dirty="0">
                <a:solidFill>
                  <a:srgbClr val="FFFF00"/>
                </a:solidFill>
                <a:latin typeface="Lato Medium"/>
              </a:rPr>
              <a:t>highest</a:t>
            </a:r>
            <a:r>
              <a:rPr lang="en-AU" sz="2800" dirty="0">
                <a:solidFill>
                  <a:srgbClr val="00B0F0"/>
                </a:solidFill>
                <a:latin typeface="Lato Medium"/>
              </a:rPr>
              <a:t> </a:t>
            </a:r>
            <a:r>
              <a:rPr lang="en-AU" sz="2800" dirty="0">
                <a:latin typeface="Lato Medium"/>
              </a:rPr>
              <a:t>you can</a:t>
            </a:r>
          </a:p>
          <a:p>
            <a:pPr marL="776288" lvl="1" indent="-457200" fontAlgn="base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800" dirty="0">
                <a:latin typeface="Lato Medium"/>
              </a:rPr>
              <a:t>Undertake</a:t>
            </a:r>
            <a:r>
              <a:rPr lang="en-AU" sz="2800" dirty="0">
                <a:solidFill>
                  <a:srgbClr val="00B0F0"/>
                </a:solidFill>
                <a:latin typeface="Lato Medium"/>
              </a:rPr>
              <a:t> </a:t>
            </a:r>
            <a:r>
              <a:rPr lang="en-AU" sz="2800" dirty="0">
                <a:solidFill>
                  <a:srgbClr val="FFFF00"/>
                </a:solidFill>
                <a:latin typeface="Lato Medium"/>
              </a:rPr>
              <a:t>VET qualifications whilst still at the College   </a:t>
            </a:r>
          </a:p>
          <a:p>
            <a:pPr marL="776288" lvl="1" indent="-457200" fontAlgn="base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800" dirty="0">
                <a:solidFill>
                  <a:srgbClr val="FFFF00"/>
                </a:solidFill>
                <a:latin typeface="Lato Medium"/>
              </a:rPr>
              <a:t>Maximise grades in school </a:t>
            </a:r>
            <a:r>
              <a:rPr lang="en-AU" sz="2800" dirty="0">
                <a:latin typeface="Lato Medium"/>
              </a:rPr>
              <a:t>for academic merit</a:t>
            </a:r>
          </a:p>
          <a:p>
            <a:pPr marL="776288" lvl="1" indent="-457200" fontAlgn="base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SzPct val="85000"/>
              <a:buFont typeface="Arial" pitchFamily="34" charset="0"/>
              <a:buChar char="•"/>
              <a:defRPr/>
            </a:pPr>
            <a:r>
              <a:rPr lang="en-AU" sz="2800" dirty="0">
                <a:latin typeface="Lato Medium"/>
              </a:rPr>
              <a:t>Undertake experience in the workplace through </a:t>
            </a:r>
            <a:r>
              <a:rPr lang="en-AU" sz="2800" dirty="0">
                <a:solidFill>
                  <a:srgbClr val="FFFF00"/>
                </a:solidFill>
                <a:latin typeface="Lato Medium"/>
              </a:rPr>
              <a:t>workplace learning and/or employment (keep records)</a:t>
            </a:r>
          </a:p>
          <a:p>
            <a:pPr marL="319088" lvl="1" fontAlgn="base">
              <a:spcBef>
                <a:spcPts val="375"/>
              </a:spcBef>
              <a:spcAft>
                <a:spcPct val="0"/>
              </a:spcAft>
              <a:buClr>
                <a:srgbClr val="9B2D1F"/>
              </a:buClr>
              <a:buSzPct val="85000"/>
              <a:defRPr/>
            </a:pPr>
            <a:endParaRPr lang="en-AU" sz="1900" dirty="0">
              <a:solidFill>
                <a:srgbClr val="00B0F0"/>
              </a:solidFill>
              <a:latin typeface="Lato Medium"/>
            </a:endParaRPr>
          </a:p>
          <a:p>
            <a:pPr marL="547688" lvl="1" indent="-228600" fontAlgn="base">
              <a:spcBef>
                <a:spcPts val="375"/>
              </a:spcBef>
              <a:spcAft>
                <a:spcPct val="0"/>
              </a:spcAft>
              <a:buClr>
                <a:srgbClr val="9B2D1F"/>
              </a:buClr>
              <a:buSzPct val="85000"/>
              <a:defRPr/>
            </a:pPr>
            <a:r>
              <a:rPr lang="en-AU" sz="2800" b="1" dirty="0">
                <a:solidFill>
                  <a:srgbClr val="00B0F0"/>
                </a:solidFill>
                <a:latin typeface="Lato Medium"/>
              </a:rPr>
              <a:t>	</a:t>
            </a:r>
            <a:r>
              <a:rPr lang="en-AU" sz="2800" dirty="0">
                <a:solidFill>
                  <a:srgbClr val="FFFF00"/>
                </a:solidFill>
                <a:latin typeface="Lato Medium"/>
              </a:rPr>
              <a:t>TAFE entry is not determined by TEA or ATAR, but students may consider the option of completing a TAFE credential then transferring to a university course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09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97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b="1" dirty="0" smtClean="0"/>
              <a:t/>
            </a:r>
            <a:br>
              <a:rPr lang="en-AU" b="1" dirty="0" smtClean="0"/>
            </a:br>
            <a:r>
              <a:rPr lang="en-AU" sz="4000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Course selection advice</a:t>
            </a:r>
            <a:r>
              <a:rPr lang="en-AU" sz="4000" dirty="0">
                <a:solidFill>
                  <a:srgbClr val="00B0F0"/>
                </a:solidFill>
              </a:rPr>
              <a:t/>
            </a:r>
            <a:br>
              <a:rPr lang="en-AU" sz="4000" dirty="0">
                <a:solidFill>
                  <a:srgbClr val="00B0F0"/>
                </a:solidFill>
              </a:rPr>
            </a:br>
            <a:endParaRPr lang="en-AU" sz="40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512" y="1340768"/>
            <a:ext cx="8784976" cy="5400600"/>
          </a:xfrm>
        </p:spPr>
        <p:txBody>
          <a:bodyPr>
            <a:no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Lato Medium"/>
              </a:rPr>
              <a:t>University bound students would study a program of at </a:t>
            </a:r>
            <a:r>
              <a:rPr lang="en-AU" sz="2400" dirty="0">
                <a:solidFill>
                  <a:srgbClr val="FFFF00"/>
                </a:solidFill>
                <a:latin typeface="Lato Medium"/>
              </a:rPr>
              <a:t>least four ATAR courses in Year 11 and four ATAR courses in </a:t>
            </a:r>
            <a:br>
              <a:rPr lang="en-AU" sz="2400" dirty="0">
                <a:solidFill>
                  <a:srgbClr val="FFFF00"/>
                </a:solidFill>
                <a:latin typeface="Lato Medium"/>
              </a:rPr>
            </a:br>
            <a:r>
              <a:rPr lang="en-AU" sz="2400" dirty="0">
                <a:solidFill>
                  <a:srgbClr val="FFFF00"/>
                </a:solidFill>
                <a:latin typeface="Lato Medium"/>
              </a:rPr>
              <a:t>Year 12.</a:t>
            </a:r>
            <a:r>
              <a:rPr lang="en-AU" sz="2400" dirty="0">
                <a:latin typeface="Lato Medium"/>
              </a:rPr>
              <a:t> In their final year, all or most of the courses would be ATAR aligned as a</a:t>
            </a:r>
            <a:r>
              <a:rPr lang="en-AU" sz="2400" dirty="0">
                <a:solidFill>
                  <a:srgbClr val="00B0F0"/>
                </a:solidFill>
                <a:latin typeface="Lato Medium"/>
              </a:rPr>
              <a:t> </a:t>
            </a:r>
            <a:r>
              <a:rPr lang="en-AU" sz="2400" dirty="0">
                <a:solidFill>
                  <a:srgbClr val="FFFF00"/>
                </a:solidFill>
                <a:latin typeface="Lato Medium"/>
              </a:rPr>
              <a:t>preference determined by capability </a:t>
            </a:r>
            <a:r>
              <a:rPr lang="en-AU" sz="2400" dirty="0">
                <a:latin typeface="Lato Medium"/>
              </a:rPr>
              <a:t>(aim to do the </a:t>
            </a:r>
            <a:r>
              <a:rPr lang="en-AU" sz="2400" dirty="0">
                <a:solidFill>
                  <a:srgbClr val="FFFF00"/>
                </a:solidFill>
                <a:latin typeface="Lato Medium"/>
              </a:rPr>
              <a:t>highest course you can</a:t>
            </a:r>
            <a:r>
              <a:rPr lang="en-AU" sz="2400" dirty="0" smtClean="0">
                <a:solidFill>
                  <a:srgbClr val="FFFF00"/>
                </a:solidFill>
                <a:latin typeface="Lato Medium"/>
              </a:rPr>
              <a:t>).</a:t>
            </a:r>
            <a:endParaRPr lang="en-AU" sz="2400" dirty="0">
              <a:solidFill>
                <a:srgbClr val="FFFF00"/>
              </a:solidFill>
              <a:latin typeface="Lato Medium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latin typeface="Lato Medium"/>
              </a:rPr>
              <a:t>Students who may be headed to TAFE/Polytechnic, further education and training or the workforce would </a:t>
            </a:r>
            <a:r>
              <a:rPr lang="en-AU" sz="2400" dirty="0">
                <a:solidFill>
                  <a:srgbClr val="FFFF00"/>
                </a:solidFill>
                <a:latin typeface="Lato Medium"/>
              </a:rPr>
              <a:t>study a combination of ATAR and General courses or a combination of VET and General courses</a:t>
            </a:r>
          </a:p>
          <a:p>
            <a:pPr marL="457200" indent="-457200">
              <a:spcAft>
                <a:spcPts val="600"/>
              </a:spcAft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rgbClr val="FFFF00"/>
                </a:solidFill>
                <a:latin typeface="Lato Medium"/>
              </a:rPr>
              <a:t>Students should note that there are also prerequisites to progress through to some Year 12 courses </a:t>
            </a:r>
          </a:p>
          <a:p>
            <a:endParaRPr lang="en-AU" sz="2600" dirty="0">
              <a:solidFill>
                <a:srgbClr val="FFFF00"/>
              </a:solidFill>
            </a:endParaRPr>
          </a:p>
          <a:p>
            <a:endParaRPr lang="en-AU" sz="2600" dirty="0">
              <a:solidFill>
                <a:srgbClr val="FFFF00"/>
              </a:solidFill>
            </a:endParaRPr>
          </a:p>
          <a:p>
            <a:endParaRPr lang="en-AU" sz="2600" dirty="0"/>
          </a:p>
          <a:p>
            <a:endParaRPr lang="en-AU" sz="2600" dirty="0"/>
          </a:p>
        </p:txBody>
      </p:sp>
    </p:spTree>
    <p:extLst>
      <p:ext uri="{BB962C8B-B14F-4D97-AF65-F5344CB8AC3E}">
        <p14:creationId xmlns:p14="http://schemas.microsoft.com/office/powerpoint/2010/main" val="47856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080120"/>
          </a:xfrm>
        </p:spPr>
        <p:txBody>
          <a:bodyPr>
            <a:normAutofit/>
          </a:bodyPr>
          <a:lstStyle/>
          <a:p>
            <a:r>
              <a:rPr lang="en-AU" b="1" dirty="0" smtClean="0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General advice to students</a:t>
            </a:r>
            <a:endParaRPr lang="en-AU" b="1" dirty="0"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528" y="1340768"/>
            <a:ext cx="8856984" cy="5400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 smtClean="0">
                <a:latin typeface="Lato Medium"/>
              </a:rPr>
              <a:t>Choose </a:t>
            </a:r>
            <a:r>
              <a:rPr lang="en-AU" sz="2600" dirty="0">
                <a:latin typeface="Lato Medium"/>
              </a:rPr>
              <a:t>the </a:t>
            </a:r>
            <a:r>
              <a:rPr lang="en-AU" sz="2600" dirty="0">
                <a:solidFill>
                  <a:srgbClr val="FFFF00"/>
                </a:solidFill>
                <a:latin typeface="Lato Medium"/>
              </a:rPr>
              <a:t>highest </a:t>
            </a:r>
            <a:r>
              <a:rPr lang="en-AU" sz="2600" dirty="0" smtClean="0">
                <a:solidFill>
                  <a:srgbClr val="FFFF00"/>
                </a:solidFill>
                <a:latin typeface="Lato Medium"/>
              </a:rPr>
              <a:t>course </a:t>
            </a:r>
            <a:r>
              <a:rPr lang="en-AU" sz="2600" dirty="0">
                <a:solidFill>
                  <a:srgbClr val="FFFF00"/>
                </a:solidFill>
                <a:latin typeface="Lato Medium"/>
              </a:rPr>
              <a:t>of which you </a:t>
            </a:r>
            <a:r>
              <a:rPr lang="en-AU" sz="2600" dirty="0" smtClean="0">
                <a:solidFill>
                  <a:srgbClr val="FFFF00"/>
                </a:solidFill>
                <a:latin typeface="Lato Medium"/>
              </a:rPr>
              <a:t>are capable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US" sz="2600" dirty="0">
              <a:solidFill>
                <a:srgbClr val="FFFF00"/>
              </a:solidFill>
              <a:latin typeface="Lato Medium"/>
            </a:endParaRP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 smtClean="0">
                <a:latin typeface="Lato Medium"/>
              </a:rPr>
              <a:t>Listen </a:t>
            </a:r>
            <a:r>
              <a:rPr lang="en-AU" sz="2600" dirty="0">
                <a:latin typeface="Lato Medium"/>
              </a:rPr>
              <a:t>carefully to the </a:t>
            </a:r>
            <a:r>
              <a:rPr lang="en-AU" sz="2600" dirty="0" smtClean="0">
                <a:latin typeface="Lato Medium"/>
              </a:rPr>
              <a:t>experts!</a:t>
            </a:r>
            <a:endParaRPr lang="en-AU" sz="2600" dirty="0">
              <a:latin typeface="Lato Medium"/>
            </a:endParaRP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AU" sz="2600" dirty="0">
              <a:latin typeface="Lato Medium"/>
            </a:endParaRP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>
                <a:latin typeface="Lato Medium"/>
              </a:rPr>
              <a:t>If </a:t>
            </a:r>
            <a:r>
              <a:rPr lang="en-AU" sz="2600" dirty="0" smtClean="0">
                <a:latin typeface="Lato Medium"/>
              </a:rPr>
              <a:t>you </a:t>
            </a:r>
            <a:r>
              <a:rPr lang="en-AU" sz="2600" dirty="0">
                <a:latin typeface="Lato Medium"/>
              </a:rPr>
              <a:t>have aspirations for further study at university or TAFE/Polytechnic, check to see if there are any prerequisites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US" sz="2600" dirty="0"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>
                <a:latin typeface="Lato Medium"/>
              </a:rPr>
              <a:t>Select your </a:t>
            </a:r>
            <a:r>
              <a:rPr lang="en-AU" sz="2600" dirty="0" smtClean="0">
                <a:latin typeface="Lato Medium"/>
              </a:rPr>
              <a:t>courses </a:t>
            </a:r>
            <a:r>
              <a:rPr lang="en-AU" sz="2600" dirty="0">
                <a:latin typeface="Lato Medium"/>
              </a:rPr>
              <a:t>on the basis of what you enjoy </a:t>
            </a:r>
            <a:r>
              <a:rPr lang="en-AU" sz="2600" dirty="0" smtClean="0">
                <a:latin typeface="Lato Medium"/>
              </a:rPr>
              <a:t>doing </a:t>
            </a: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 smtClean="0">
                <a:solidFill>
                  <a:srgbClr val="00B0F0"/>
                </a:solidFill>
                <a:latin typeface="Lato Medium"/>
              </a:rPr>
              <a:t>(not because you think the course will be scaled up – scaling changes from year to year depending on the performance of the group)</a:t>
            </a:r>
            <a:endParaRPr lang="en-AU" sz="2600" dirty="0">
              <a:solidFill>
                <a:srgbClr val="00B0F0"/>
              </a:solidFill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AU" sz="2600" dirty="0"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>
                <a:latin typeface="Lato Medium"/>
              </a:rPr>
              <a:t>You must have sufficient units to achieve WACE</a:t>
            </a: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AU" sz="2600" dirty="0"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AU" sz="2600" dirty="0">
                <a:latin typeface="Lato Medium"/>
              </a:rPr>
              <a:t>You must select an English course (List A) and one </a:t>
            </a:r>
            <a:r>
              <a:rPr lang="en-AU" sz="2600" dirty="0" smtClean="0">
                <a:latin typeface="Lato Medium"/>
              </a:rPr>
              <a:t>course from List B</a:t>
            </a: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US" sz="2600" dirty="0"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r>
              <a:rPr lang="en-US" sz="2600" dirty="0" smtClean="0">
                <a:latin typeface="Lato Medium"/>
              </a:rPr>
              <a:t>Make a decision to try your very best!</a:t>
            </a:r>
            <a:endParaRPr lang="en-AU" sz="2600" dirty="0" smtClean="0">
              <a:latin typeface="Lato Medium"/>
            </a:endParaRPr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AU" dirty="0" smtClean="0"/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US" dirty="0"/>
          </a:p>
          <a:p>
            <a:pPr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D34817"/>
              </a:buClr>
              <a:buSzPct val="85000"/>
              <a:defRPr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676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FFFF0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Enquiries</a:t>
            </a:r>
            <a:endParaRPr lang="en-AU" b="1" dirty="0">
              <a:solidFill>
                <a:srgbClr val="FFFF0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520" y="1600201"/>
            <a:ext cx="8856984" cy="4525963"/>
          </a:xfrm>
        </p:spPr>
        <p:txBody>
          <a:bodyPr/>
          <a:lstStyle/>
          <a:p>
            <a:r>
              <a:rPr lang="en-AU" dirty="0" smtClean="0">
                <a:latin typeface="Lato Medium"/>
              </a:rPr>
              <a:t>Please direct any questions that you might have to: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Mrs Kimberly Eyre – Acting Dean of Studies (Curriculum Office)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Mrs Bronwyn Carruthers – Acting Secondary Curriculum Manager (Curriculum Office)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Mr Lynton Smith – Head of Career Education (Careers Office)</a:t>
            </a:r>
            <a:endParaRPr lang="en-AU" dirty="0">
              <a:latin typeface="La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57838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What is the Western Australian Certificate of Education?</a:t>
            </a:r>
            <a:endParaRPr lang="en-AU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60848"/>
            <a:ext cx="10972800" cy="3124943"/>
          </a:xfrm>
        </p:spPr>
        <p:txBody>
          <a:bodyPr>
            <a:normAutofit lnSpcReduction="10000"/>
          </a:bodyPr>
          <a:lstStyle/>
          <a:p>
            <a:r>
              <a:rPr lang="en-AU" dirty="0">
                <a:latin typeface="Lato Medium"/>
              </a:rPr>
              <a:t>The Western Australian Certificate of Education (WACE) is awarded to senior secondary school students who satisfy its requirements</a:t>
            </a:r>
            <a:r>
              <a:rPr lang="en-AU" dirty="0" smtClean="0">
                <a:latin typeface="Lato Medium"/>
              </a:rPr>
              <a:t>.</a:t>
            </a:r>
          </a:p>
          <a:p>
            <a:r>
              <a:rPr lang="en-AU" dirty="0" smtClean="0">
                <a:latin typeface="Lato Medium"/>
              </a:rPr>
              <a:t>It </a:t>
            </a:r>
            <a:r>
              <a:rPr lang="en-AU" dirty="0">
                <a:latin typeface="Lato Medium"/>
              </a:rPr>
              <a:t>is a senior secondary certificate recognised nationally in the Australian Qualifications Framework (AQF). </a:t>
            </a:r>
            <a:endParaRPr lang="en-AU" dirty="0" smtClean="0">
              <a:latin typeface="Lato Medium"/>
            </a:endParaRPr>
          </a:p>
          <a:p>
            <a:r>
              <a:rPr lang="en-AU" dirty="0" smtClean="0">
                <a:latin typeface="Lato Medium"/>
              </a:rPr>
              <a:t>Generally</a:t>
            </a:r>
            <a:r>
              <a:rPr lang="en-AU" dirty="0">
                <a:latin typeface="Lato Medium"/>
              </a:rPr>
              <a:t>, students will complete two years of senior secondary study to achieve the </a:t>
            </a:r>
            <a:r>
              <a:rPr lang="en-AU" dirty="0" smtClean="0">
                <a:latin typeface="Lato Medium"/>
              </a:rPr>
              <a:t>WACE.</a:t>
            </a:r>
            <a:r>
              <a:rPr lang="en-AU" dirty="0">
                <a:latin typeface="Lato Medium"/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105644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WACE 2019 – An introductory overview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Courses within the WACE are divided into ATAR courses and General courses </a:t>
            </a:r>
          </a:p>
          <a:p>
            <a:pPr lvl="1"/>
            <a:r>
              <a:rPr lang="en-AU" dirty="0" smtClean="0">
                <a:solidFill>
                  <a:srgbClr val="FFFF00"/>
                </a:solidFill>
                <a:latin typeface="Lato Medium"/>
              </a:rPr>
              <a:t>(Both General and ATAR courses contribute equally to the WACE)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A student may enrol in a combination of ATAR and General courses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A student will either achieve an ATAR at the end of Year 12 </a:t>
            </a:r>
            <a:r>
              <a:rPr lang="en-AU" dirty="0" smtClean="0">
                <a:solidFill>
                  <a:srgbClr val="FFFF00"/>
                </a:solidFill>
                <a:latin typeface="Lato Medium"/>
              </a:rPr>
              <a:t>or </a:t>
            </a:r>
            <a:r>
              <a:rPr lang="en-AU" dirty="0" smtClean="0">
                <a:latin typeface="Lato Medium"/>
              </a:rPr>
              <a:t>a Certificate II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Students enrolled in an ATAR course will sit the examination for that course at the end of Year 12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No external examinations for General courses</a:t>
            </a:r>
            <a:endParaRPr lang="en-AU" dirty="0">
              <a:latin typeface="La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2164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Year 11 </a:t>
            </a:r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c</a:t>
            </a: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ourse selection structure </a:t>
            </a:r>
            <a:b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</a:b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at LJBC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772817"/>
            <a:ext cx="8229600" cy="435334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At LJBC students typically </a:t>
            </a:r>
            <a:r>
              <a:rPr lang="en-AU" dirty="0" smtClean="0">
                <a:solidFill>
                  <a:srgbClr val="FFFF00"/>
                </a:solidFill>
                <a:latin typeface="Lato Medium"/>
              </a:rPr>
              <a:t>enrol in six courses </a:t>
            </a:r>
            <a:r>
              <a:rPr lang="en-AU" dirty="0" smtClean="0">
                <a:latin typeface="Lato Medium"/>
              </a:rPr>
              <a:t>or a combination of courses and a VET component in Year 11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Courses may comprise of a combination of ATAR and General courses to make up six courses in addition to Christian Education (compulsory)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English is a compulsory course and is required to achieve a WACE (Literature or English) in order to satisfy the Literacy component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894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7304" y="1988841"/>
            <a:ext cx="7403112" cy="4525963"/>
          </a:xfrm>
        </p:spPr>
        <p:txBody>
          <a:bodyPr/>
          <a:lstStyle/>
          <a:p>
            <a:pPr marL="514350" indent="-514350" algn="ctr">
              <a:buAutoNum type="arabicPeriod"/>
            </a:pPr>
            <a:endParaRPr lang="en-AU" dirty="0" smtClean="0"/>
          </a:p>
          <a:p>
            <a:pPr marL="514350" indent="-514350">
              <a:buAutoNum type="arabicPeriod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General requirements</a:t>
            </a:r>
          </a:p>
          <a:p>
            <a:pPr marL="514350" indent="-514350">
              <a:buAutoNum type="arabicPeriod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Breadth and Depth requirement</a:t>
            </a:r>
          </a:p>
          <a:p>
            <a:pPr marL="514350" indent="-514350">
              <a:buAutoNum type="arabicPeriod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Achievement Standard requirement</a:t>
            </a:r>
          </a:p>
          <a:p>
            <a:pPr marL="514350" indent="-514350">
              <a:buAutoNum type="arabicPeriod"/>
            </a:pPr>
            <a:r>
              <a:rPr lang="en-AU" dirty="0" smtClean="0">
                <a:solidFill>
                  <a:srgbClr val="FFFF00"/>
                </a:solidFill>
                <a:latin typeface="Lato Medium"/>
              </a:rPr>
              <a:t>Literacy and Numeracy requirement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81200" y="274637"/>
            <a:ext cx="8229600" cy="1714203"/>
          </a:xfrm>
        </p:spPr>
        <p:txBody>
          <a:bodyPr>
            <a:noAutofit/>
          </a:bodyPr>
          <a:lstStyle/>
          <a:p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Qualifying for a Western Australian Certificate of Education </a:t>
            </a: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from 2016 onwards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89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General requirements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772817"/>
            <a:ext cx="8229600" cy="435334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Demonstrate a minimum standard of literacy and a minimum standard of numeracy based on the skills regarded as essential to meet the demands of everyday life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Complete a minimum of 20 units or the equivalent over Year 11 and 12 combined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 Medium"/>
              </a:rPr>
              <a:t>Complete four or more Year 12 ATAR courses or complete a Certificate II or higher</a:t>
            </a:r>
            <a:endParaRPr lang="en-AU" dirty="0">
              <a:latin typeface="La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8270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AU" b="1" dirty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Breadth and Depth </a:t>
            </a:r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requirement</a:t>
            </a:r>
            <a:endParaRPr lang="en-AU" b="1" dirty="0">
              <a:solidFill>
                <a:srgbClr val="00B0F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35560" y="1196752"/>
            <a:ext cx="8075240" cy="5339468"/>
          </a:xfrm>
        </p:spPr>
        <p:txBody>
          <a:bodyPr>
            <a:normAutofit lnSpcReduction="10000"/>
          </a:bodyPr>
          <a:lstStyle/>
          <a:p>
            <a:pPr marL="27305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sz="1200" u="sng" dirty="0">
              <a:solidFill>
                <a:srgbClr val="FF0000"/>
              </a:solidFill>
            </a:endParaRPr>
          </a:p>
          <a:p>
            <a:pPr marL="36000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AU" dirty="0">
                <a:latin typeface="Lato Medium"/>
              </a:rPr>
              <a:t>Complete a minimum of 20 </a:t>
            </a:r>
            <a:r>
              <a:rPr lang="en-AU" dirty="0" smtClean="0">
                <a:latin typeface="Lato Medium"/>
              </a:rPr>
              <a:t>course units, </a:t>
            </a:r>
            <a:r>
              <a:rPr lang="en-AU" dirty="0">
                <a:latin typeface="Lato Medium"/>
              </a:rPr>
              <a:t>or the </a:t>
            </a:r>
            <a:r>
              <a:rPr lang="en-AU" dirty="0" smtClean="0">
                <a:latin typeface="Lato Medium"/>
              </a:rPr>
              <a:t>equivalent, over Years 11 and 12</a:t>
            </a:r>
          </a:p>
          <a:p>
            <a:pPr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sz="1100" dirty="0">
              <a:latin typeface="Lato Medium"/>
            </a:endParaRPr>
          </a:p>
          <a:p>
            <a:pPr marL="36000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AU" sz="2400" dirty="0">
                <a:latin typeface="Lato Medium"/>
              </a:rPr>
              <a:t>The 20 course units must include at least:</a:t>
            </a:r>
          </a:p>
          <a:p>
            <a:pPr marL="586800" lvl="1" indent="-2268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  <a:latin typeface="Lato Medium"/>
              </a:rPr>
              <a:t>A minimum of ten Year 12 units or the equivalent</a:t>
            </a:r>
          </a:p>
          <a:p>
            <a:pPr marL="586800" lvl="1" indent="-2268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  <a:latin typeface="Lato Medium"/>
              </a:rPr>
              <a:t>Two completed Year 11 English units and two</a:t>
            </a:r>
            <a:br>
              <a:rPr lang="en-US" dirty="0">
                <a:solidFill>
                  <a:srgbClr val="FFFF00"/>
                </a:solidFill>
                <a:latin typeface="Lato Medium"/>
              </a:rPr>
            </a:br>
            <a:r>
              <a:rPr lang="en-US" dirty="0">
                <a:solidFill>
                  <a:srgbClr val="FFFF00"/>
                </a:solidFill>
                <a:latin typeface="Lato Medium"/>
              </a:rPr>
              <a:t>Year 12 English units</a:t>
            </a:r>
          </a:p>
          <a:p>
            <a:pPr marL="319088" lv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2D1F"/>
              </a:buClr>
              <a:buSzPct val="85000"/>
            </a:pPr>
            <a:endParaRPr lang="en-AU" sz="1000" dirty="0">
              <a:latin typeface="Lato Medium"/>
            </a:endParaRPr>
          </a:p>
          <a:p>
            <a:pPr marL="319088" lv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2D1F"/>
              </a:buClr>
              <a:buSzPct val="85000"/>
            </a:pPr>
            <a:r>
              <a:rPr lang="en-AU" dirty="0" smtClean="0">
                <a:latin typeface="Lato Medium"/>
              </a:rPr>
              <a:t>One </a:t>
            </a:r>
            <a:r>
              <a:rPr lang="en-AU" dirty="0">
                <a:latin typeface="Lato Medium"/>
              </a:rPr>
              <a:t>pair of course units completed in Year </a:t>
            </a:r>
            <a:r>
              <a:rPr lang="en-AU" dirty="0" smtClean="0">
                <a:latin typeface="Lato Medium"/>
              </a:rPr>
              <a:t>12 from </a:t>
            </a:r>
            <a:r>
              <a:rPr lang="en-AU" dirty="0">
                <a:latin typeface="Lato Medium"/>
              </a:rPr>
              <a:t>each </a:t>
            </a:r>
            <a:r>
              <a:rPr lang="en-AU" dirty="0" smtClean="0">
                <a:latin typeface="Lato Medium"/>
              </a:rPr>
              <a:t>of:</a:t>
            </a:r>
          </a:p>
          <a:p>
            <a:pPr marL="585788" lvl="1" indent="-225425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  <a:buFont typeface="Arial" panose="020B0604020202020204" pitchFamily="34" charset="0"/>
              <a:buChar char="•"/>
            </a:pPr>
            <a:r>
              <a:rPr lang="en-AU" u="sng" dirty="0" smtClean="0">
                <a:solidFill>
                  <a:srgbClr val="FFFF00"/>
                </a:solidFill>
                <a:latin typeface="Lato Medium"/>
              </a:rPr>
              <a:t>List </a:t>
            </a:r>
            <a:r>
              <a:rPr lang="en-AU" u="sng" dirty="0">
                <a:solidFill>
                  <a:srgbClr val="FFFF00"/>
                </a:solidFill>
                <a:latin typeface="Lato Medium"/>
              </a:rPr>
              <a:t>A </a:t>
            </a:r>
          </a:p>
          <a:p>
            <a:pPr marL="585788" lvl="1" indent="-225425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</a:pPr>
            <a:r>
              <a:rPr lang="en-AU" dirty="0">
                <a:solidFill>
                  <a:srgbClr val="FFFF00"/>
                </a:solidFill>
                <a:latin typeface="Lato Medium"/>
              </a:rPr>
              <a:t>	</a:t>
            </a:r>
            <a:r>
              <a:rPr lang="en-AU" dirty="0" smtClean="0">
                <a:solidFill>
                  <a:srgbClr val="FFFF00"/>
                </a:solidFill>
                <a:latin typeface="Lato Medium"/>
              </a:rPr>
              <a:t>(Arts, Languages, Social Sciences – </a:t>
            </a:r>
            <a:r>
              <a:rPr lang="en-AU" dirty="0">
                <a:solidFill>
                  <a:srgbClr val="FFFF00"/>
                </a:solidFill>
                <a:latin typeface="Lato Medium"/>
              </a:rPr>
              <a:t>including English)</a:t>
            </a:r>
          </a:p>
          <a:p>
            <a:pPr marL="585788" lvl="1" indent="-225425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  <a:buFont typeface="Arial" panose="020B0604020202020204" pitchFamily="34" charset="0"/>
              <a:buChar char="•"/>
            </a:pPr>
            <a:r>
              <a:rPr lang="en-AU" u="sng" dirty="0" smtClean="0">
                <a:solidFill>
                  <a:srgbClr val="FFFF00"/>
                </a:solidFill>
                <a:latin typeface="Lato Medium"/>
              </a:rPr>
              <a:t>List </a:t>
            </a:r>
            <a:r>
              <a:rPr lang="en-AU" u="sng" dirty="0">
                <a:solidFill>
                  <a:srgbClr val="FFFF00"/>
                </a:solidFill>
                <a:latin typeface="Lato Medium"/>
              </a:rPr>
              <a:t>B</a:t>
            </a:r>
            <a:r>
              <a:rPr lang="en-AU" dirty="0">
                <a:solidFill>
                  <a:srgbClr val="FFFF00"/>
                </a:solidFill>
                <a:latin typeface="Lato Medium"/>
              </a:rPr>
              <a:t> </a:t>
            </a:r>
          </a:p>
          <a:p>
            <a:pPr marL="585788" lvl="1" indent="-225425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FFFF00"/>
              </a:buClr>
              <a:buSzPct val="85000"/>
            </a:pPr>
            <a:r>
              <a:rPr lang="en-AU" dirty="0">
                <a:solidFill>
                  <a:srgbClr val="FFFF00"/>
                </a:solidFill>
                <a:latin typeface="Lato Medium"/>
              </a:rPr>
              <a:t>	</a:t>
            </a:r>
            <a:r>
              <a:rPr lang="en-AU" dirty="0" smtClean="0">
                <a:solidFill>
                  <a:srgbClr val="FFFF00"/>
                </a:solidFill>
                <a:latin typeface="Lato Medium"/>
              </a:rPr>
              <a:t>(Mathematics, Science, Technology) </a:t>
            </a:r>
            <a:endParaRPr lang="en-AU" dirty="0">
              <a:solidFill>
                <a:srgbClr val="FFFF00"/>
              </a:solidFill>
              <a:latin typeface="Lato Medium"/>
            </a:endParaRPr>
          </a:p>
          <a:p>
            <a:pPr marL="586800" lvl="1" indent="-2268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2D1F"/>
              </a:buClr>
              <a:buSzPct val="85000"/>
              <a:buFont typeface="Arial" panose="020B0604020202020204" pitchFamily="34" charset="0"/>
              <a:buChar char="•"/>
            </a:pP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5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1556793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AU" sz="2600" dirty="0"/>
          </a:p>
          <a:p>
            <a:pPr lvl="1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AU" sz="3000" dirty="0">
                <a:solidFill>
                  <a:srgbClr val="FFFF00"/>
                </a:solidFill>
                <a:latin typeface="Lato Medium"/>
              </a:rPr>
              <a:t>Achieve 14 ‘C’ grades (or equivalents) in </a:t>
            </a:r>
            <a:br>
              <a:rPr lang="en-AU" sz="3000" dirty="0">
                <a:solidFill>
                  <a:srgbClr val="FFFF00"/>
                </a:solidFill>
                <a:latin typeface="Lato Medium"/>
              </a:rPr>
            </a:br>
            <a:r>
              <a:rPr lang="en-AU" sz="3000" dirty="0">
                <a:solidFill>
                  <a:srgbClr val="FFFF00"/>
                </a:solidFill>
                <a:latin typeface="Lato Medium"/>
              </a:rPr>
              <a:t>Year 11 and Year 12, including </a:t>
            </a:r>
            <a:r>
              <a:rPr lang="en-AU" sz="3000" dirty="0">
                <a:solidFill>
                  <a:srgbClr val="00B0F0"/>
                </a:solidFill>
                <a:latin typeface="Lato Medium"/>
              </a:rPr>
              <a:t>at least six ‘C’ grades in Year 12 </a:t>
            </a:r>
            <a:r>
              <a:rPr lang="en-AU" sz="3000" dirty="0" smtClean="0">
                <a:solidFill>
                  <a:srgbClr val="00B0F0"/>
                </a:solidFill>
                <a:latin typeface="Lato Medium"/>
              </a:rPr>
              <a:t>units</a:t>
            </a:r>
            <a:endParaRPr lang="en-AU" sz="3000" b="1" dirty="0">
              <a:solidFill>
                <a:srgbClr val="00B0F0"/>
              </a:solidFill>
              <a:latin typeface="Lato Medium"/>
            </a:endParaRPr>
          </a:p>
          <a:p>
            <a:pPr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US" sz="3000" u="sng" dirty="0">
              <a:solidFill>
                <a:srgbClr val="FF0000"/>
              </a:solidFill>
              <a:latin typeface="Lato Medium"/>
            </a:endParaRPr>
          </a:p>
          <a:p>
            <a:pPr marL="45720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AU" sz="3000" dirty="0">
                <a:latin typeface="Lato Medium"/>
              </a:rPr>
              <a:t>Endorsed programs and/or VET credit transfer </a:t>
            </a:r>
            <a:r>
              <a:rPr lang="en-AU" sz="3000" dirty="0">
                <a:solidFill>
                  <a:srgbClr val="FFFF00"/>
                </a:solidFill>
                <a:latin typeface="Lato Medium"/>
              </a:rPr>
              <a:t>can reduce the required number of course units by up to four Year 11 units and four Year 12 units</a:t>
            </a:r>
            <a:r>
              <a:rPr lang="en-AU" sz="3000" baseline="30000" dirty="0">
                <a:solidFill>
                  <a:srgbClr val="FFFF00"/>
                </a:solidFill>
                <a:latin typeface="Lato Medium"/>
              </a:rPr>
              <a:t> </a:t>
            </a:r>
          </a:p>
          <a:p>
            <a:pPr marL="45720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endParaRPr lang="en-AU" sz="3000" baseline="30000" dirty="0">
              <a:solidFill>
                <a:srgbClr val="00B0F0"/>
              </a:solidFill>
              <a:latin typeface="Lato Medium"/>
            </a:endParaRPr>
          </a:p>
          <a:p>
            <a:pPr marL="45720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</a:pPr>
            <a:r>
              <a:rPr lang="en-AU" sz="3000" dirty="0">
                <a:latin typeface="Lato Medium"/>
              </a:rPr>
              <a:t>Note: Certificate ll is equivalent to two Year 11 units and two Year 12 units </a:t>
            </a:r>
            <a:endParaRPr lang="en-US" sz="3000" dirty="0">
              <a:latin typeface="Lato Medium"/>
            </a:endParaRPr>
          </a:p>
          <a:p>
            <a:endParaRPr lang="en-A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AU" b="1" dirty="0" smtClean="0">
                <a:solidFill>
                  <a:srgbClr val="00B0F0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Achievement</a:t>
            </a:r>
            <a:r>
              <a:rPr lang="en-AU" b="1" dirty="0" smtClean="0">
                <a:solidFill>
                  <a:srgbClr val="00B0F0"/>
                </a:solidFill>
              </a:rPr>
              <a:t> Standard requirement</a:t>
            </a:r>
            <a:endParaRPr lang="en-A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1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-12 template" id="{AF3E0871-768F-4B9A-B6ED-8C288603C2FD}" vid="{EF84022A-7202-4E0C-AB7E-89D085C7F3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K-12 template</Template>
  <TotalTime>636</TotalTime>
  <Words>1227</Words>
  <Application>Microsoft Office PowerPoint</Application>
  <PresentationFormat>Widescreen</PresentationFormat>
  <Paragraphs>167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Lato Heavy</vt:lpstr>
      <vt:lpstr>Lato Medium</vt:lpstr>
      <vt:lpstr>Times New Roman</vt:lpstr>
      <vt:lpstr>Wingdings 2</vt:lpstr>
      <vt:lpstr>Office Theme</vt:lpstr>
      <vt:lpstr>PowerPoint Presentation</vt:lpstr>
      <vt:lpstr>A note on the Year 11 and 12 Handbook</vt:lpstr>
      <vt:lpstr>What is the Western Australian Certificate of Education?</vt:lpstr>
      <vt:lpstr>WACE 2019 – An introductory overview</vt:lpstr>
      <vt:lpstr>Year 11 course selection structure  at LJBC</vt:lpstr>
      <vt:lpstr>Qualifying for a Western Australian Certificate of Education from 2016 onwards</vt:lpstr>
      <vt:lpstr>General requirements</vt:lpstr>
      <vt:lpstr>Breadth and Depth requirement</vt:lpstr>
      <vt:lpstr>Achievement Standard requirement</vt:lpstr>
      <vt:lpstr>Literacy and numeracy requirement</vt:lpstr>
      <vt:lpstr>Unacceptable combinations</vt:lpstr>
      <vt:lpstr>Changing courses 2019 WACE</vt:lpstr>
      <vt:lpstr>University entrance  2021 </vt:lpstr>
      <vt:lpstr>ATAR (Australian Tertiary Admissions Rank) –  What does it mean? Relating Year 11 to likely Year 12 performance  (good indicator is Year 11 examination results)</vt:lpstr>
      <vt:lpstr>Approximate average scaled scores required for corresponding ATAR </vt:lpstr>
      <vt:lpstr>The marks adjustment process</vt:lpstr>
      <vt:lpstr>How will courses be standardised against one another in terms of accounting for the difference in the level of difficulty?</vt:lpstr>
      <vt:lpstr>UMAT – Entry requirement for Medicine and Dentistry</vt:lpstr>
      <vt:lpstr>TAFE/Polytechnic entry</vt:lpstr>
      <vt:lpstr>TAFE selection criteria  (competitive entry)</vt:lpstr>
      <vt:lpstr> Course selection advice </vt:lpstr>
      <vt:lpstr>General advice to students</vt:lpstr>
      <vt:lpstr>Enquiries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Dawn Clements</dc:creator>
  <cp:lastModifiedBy>Karlien Kemp</cp:lastModifiedBy>
  <cp:revision>70</cp:revision>
  <cp:lastPrinted>2017-07-19T03:59:09Z</cp:lastPrinted>
  <dcterms:created xsi:type="dcterms:W3CDTF">2016-01-19T06:36:59Z</dcterms:created>
  <dcterms:modified xsi:type="dcterms:W3CDTF">2018-07-20T05:55:35Z</dcterms:modified>
</cp:coreProperties>
</file>