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71" r:id="rId2"/>
    <p:sldId id="259" r:id="rId3"/>
    <p:sldId id="260" r:id="rId4"/>
    <p:sldId id="261" r:id="rId5"/>
    <p:sldId id="262" r:id="rId6"/>
    <p:sldId id="268" r:id="rId7"/>
    <p:sldId id="267" r:id="rId8"/>
    <p:sldId id="263" r:id="rId9"/>
    <p:sldId id="264" r:id="rId10"/>
  </p:sldIdLst>
  <p:sldSz cx="12192000" cy="6858000"/>
  <p:notesSz cx="6807200" cy="99393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CA0D4"/>
    <a:srgbClr val="F0C231"/>
    <a:srgbClr val="0500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220" autoAdjust="0"/>
    <p:restoredTop sz="94660"/>
  </p:normalViewPr>
  <p:slideViewPr>
    <p:cSldViewPr>
      <p:cViewPr varScale="1">
        <p:scale>
          <a:sx n="73" d="100"/>
          <a:sy n="73" d="100"/>
        </p:scale>
        <p:origin x="138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5838" y="1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2A0440-370B-432C-A27D-1B91D98C7D12}" type="datetimeFigureOut">
              <a:rPr lang="en-AU" smtClean="0"/>
              <a:t>20/07/2018</a:t>
            </a:fld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738F11-70F6-4C46-8B55-B24B55A26C19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535587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5026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5349" y="1"/>
            <a:ext cx="295026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B0E2E5-4DBD-48AA-98EE-CD1E6443D127}" type="datetimeFigureOut">
              <a:rPr lang="en-US" smtClean="0"/>
              <a:t>7/20/2018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3013"/>
            <a:ext cx="596265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198" y="4783138"/>
            <a:ext cx="5444806" cy="39131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0864"/>
            <a:ext cx="295026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5349" y="9440864"/>
            <a:ext cx="295026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2AC3D1-AC22-4FB8-9172-61B7F2AF0D9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38030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CB4CB4-C679-4D6A-912D-4F502398F63B}" type="slidenum">
              <a:rPr lang="en-AU" smtClean="0"/>
              <a:t>2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265319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0" y="4437112"/>
            <a:ext cx="12192000" cy="719435"/>
          </a:xfrm>
        </p:spPr>
        <p:txBody>
          <a:bodyPr>
            <a:normAutofit/>
          </a:bodyPr>
          <a:lstStyle>
            <a:lvl1pPr algn="ctr">
              <a:defRPr sz="32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9816" y="832188"/>
            <a:ext cx="2980564" cy="294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2773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71345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2011 Directory\PowerPoints\Slide second third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599363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6174432"/>
            <a:ext cx="10972800" cy="710952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41913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50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06259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1" r:id="rId4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28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1pPr>
      <a:lvl2pPr marL="457200" indent="0" algn="l" defTabSz="914400" rtl="0" eaLnBrk="1" latinLnBrk="0" hangingPunct="1">
        <a:spcBef>
          <a:spcPct val="20000"/>
        </a:spcBef>
        <a:buFont typeface="Arial" pitchFamily="34" charset="0"/>
        <a:buNone/>
        <a:defRPr sz="24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2pPr>
      <a:lvl3pPr marL="914400" indent="0" algn="l" defTabSz="914400" rtl="0" eaLnBrk="1" latinLnBrk="0" hangingPunct="1">
        <a:spcBef>
          <a:spcPct val="20000"/>
        </a:spcBef>
        <a:buFont typeface="Arial" pitchFamily="34" charset="0"/>
        <a:buNone/>
        <a:defRPr sz="20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"/>
          <p:cNvSpPr txBox="1">
            <a:spLocks/>
          </p:cNvSpPr>
          <p:nvPr/>
        </p:nvSpPr>
        <p:spPr>
          <a:xfrm>
            <a:off x="6744072" y="2132856"/>
            <a:ext cx="6744072" cy="115212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AU" sz="3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 Medium" panose="020F0602020204030203" pitchFamily="34" charset="0"/>
                <a:ea typeface="+mn-ea"/>
                <a:cs typeface="Lato Medium" panose="020F0602020204030203" pitchFamily="34" charset="0"/>
              </a:rPr>
              <a:t>Year 11 2019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AU" sz="3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 Medium" panose="020F0602020204030203" pitchFamily="34" charset="0"/>
                <a:ea typeface="+mn-ea"/>
                <a:cs typeface="Lato Medium" panose="020F0602020204030203" pitchFamily="34" charset="0"/>
              </a:rPr>
              <a:t>VET in Schools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Medium" panose="020F0602020204030203" pitchFamily="34" charset="0"/>
              <a:ea typeface="+mn-ea"/>
              <a:cs typeface="Lato Medium" panose="020F0602020204030203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744072" y="3429000"/>
            <a:ext cx="6096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Mr Lynton Smith</a:t>
            </a:r>
            <a:endParaRPr kumimoji="0" lang="en-AU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Head of Career Education/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Careers Counsellor</a:t>
            </a:r>
            <a:endParaRPr kumimoji="0" lang="en-AU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3057" y="1683795"/>
            <a:ext cx="3217540" cy="3185365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5879976" y="1772816"/>
            <a:ext cx="0" cy="3185365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1400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3512" y="274638"/>
            <a:ext cx="8784976" cy="1143000"/>
          </a:xfrm>
        </p:spPr>
        <p:txBody>
          <a:bodyPr>
            <a:noAutofit/>
          </a:bodyPr>
          <a:lstStyle/>
          <a:p>
            <a:r>
              <a:rPr lang="en-AU" b="1" dirty="0" smtClean="0">
                <a:solidFill>
                  <a:srgbClr val="FFFF00"/>
                </a:solidFill>
                <a:latin typeface="Lato Heavy" panose="020F0502020204030203" pitchFamily="34" charset="0"/>
                <a:ea typeface="Lato Heavy" panose="020F0502020204030203" pitchFamily="34" charset="0"/>
                <a:cs typeface="Lato Heavy" panose="020F0502020204030203" pitchFamily="34" charset="0"/>
              </a:rPr>
              <a:t>Different pathways </a:t>
            </a:r>
            <a:br>
              <a:rPr lang="en-AU" b="1" dirty="0" smtClean="0">
                <a:solidFill>
                  <a:srgbClr val="FFFF00"/>
                </a:solidFill>
                <a:latin typeface="Lato Heavy" panose="020F0502020204030203" pitchFamily="34" charset="0"/>
                <a:ea typeface="Lato Heavy" panose="020F0502020204030203" pitchFamily="34" charset="0"/>
                <a:cs typeface="Lato Heavy" panose="020F0502020204030203" pitchFamily="34" charset="0"/>
              </a:rPr>
            </a:br>
            <a:r>
              <a:rPr lang="en-AU" b="1" dirty="0" smtClean="0">
                <a:solidFill>
                  <a:srgbClr val="FFFF00"/>
                </a:solidFill>
                <a:latin typeface="Lato Heavy" panose="020F0502020204030203" pitchFamily="34" charset="0"/>
                <a:ea typeface="Lato Heavy" panose="020F0502020204030203" pitchFamily="34" charset="0"/>
                <a:cs typeface="Lato Heavy" panose="020F0502020204030203" pitchFamily="34" charset="0"/>
              </a:rPr>
              <a:t>Same opportunities</a:t>
            </a:r>
            <a:endParaRPr lang="en-AU" b="1" dirty="0">
              <a:solidFill>
                <a:srgbClr val="FFFF00"/>
              </a:solidFill>
              <a:latin typeface="Lato Heavy" panose="020F0502020204030203" pitchFamily="34" charset="0"/>
              <a:ea typeface="Lato Heavy" panose="020F0502020204030203" pitchFamily="34" charset="0"/>
              <a:cs typeface="Lato Heavy" panose="020F05020202040302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en-AU" sz="1400" dirty="0" smtClean="0"/>
          </a:p>
          <a:p>
            <a:pPr marL="457200" indent="-457200" algn="ctr">
              <a:buFont typeface="Wingdings" panose="05000000000000000000" pitchFamily="2" charset="2"/>
              <a:buChar char="v"/>
            </a:pPr>
            <a:endParaRPr lang="en-AU" dirty="0" smtClean="0">
              <a:solidFill>
                <a:srgbClr val="FFC000"/>
              </a:solidFill>
            </a:endParaRPr>
          </a:p>
          <a:p>
            <a:endParaRPr lang="en-AU" dirty="0">
              <a:solidFill>
                <a:srgbClr val="FFC000"/>
              </a:solidFill>
            </a:endParaRPr>
          </a:p>
          <a:p>
            <a:pPr algn="ctr"/>
            <a:endParaRPr lang="en-AU" b="1" dirty="0" smtClean="0"/>
          </a:p>
          <a:p>
            <a:pPr algn="ctr"/>
            <a:endParaRPr lang="en-AU" dirty="0"/>
          </a:p>
        </p:txBody>
      </p:sp>
      <p:sp>
        <p:nvSpPr>
          <p:cNvPr id="8" name="TextBox 7"/>
          <p:cNvSpPr txBox="1"/>
          <p:nvPr/>
        </p:nvSpPr>
        <p:spPr>
          <a:xfrm>
            <a:off x="2495600" y="1739523"/>
            <a:ext cx="871296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3675063" algn="l"/>
              </a:tabLst>
            </a:pPr>
            <a:r>
              <a:rPr lang="en-US" sz="5400" kern="1200" dirty="0" smtClean="0">
                <a:solidFill>
                  <a:srgbClr val="FFFF00"/>
                </a:solidFill>
                <a:latin typeface="Lato Heavy" panose="020F0502020204030203" pitchFamily="34" charset="0"/>
                <a:ea typeface="Lato Heavy" panose="020F0502020204030203" pitchFamily="34" charset="0"/>
                <a:cs typeface="Lato Heavy" panose="020F0502020204030203" pitchFamily="34" charset="0"/>
              </a:rPr>
              <a:t>ATAR	GENERAL</a:t>
            </a:r>
            <a:endParaRPr lang="en-US" sz="1600" kern="1200" dirty="0" smtClean="0">
              <a:solidFill>
                <a:srgbClr val="FFFF00"/>
              </a:solidFill>
              <a:latin typeface="Lato Heavy" panose="020F0502020204030203" pitchFamily="34" charset="0"/>
              <a:ea typeface="Lato Heavy" panose="020F0502020204030203" pitchFamily="34" charset="0"/>
              <a:cs typeface="Lato Heavy" panose="020F0502020204030203" pitchFamily="34" charset="0"/>
            </a:endParaRPr>
          </a:p>
          <a:p>
            <a:pPr>
              <a:tabLst>
                <a:tab pos="3675063" algn="l"/>
              </a:tabLst>
            </a:pPr>
            <a:endParaRPr lang="en-US" dirty="0" smtClean="0">
              <a:solidFill>
                <a:srgbClr val="FFFF00"/>
              </a:solidFill>
            </a:endParaRPr>
          </a:p>
          <a:p>
            <a:pPr>
              <a:tabLst>
                <a:tab pos="3675063" algn="l"/>
              </a:tabLst>
            </a:pPr>
            <a:r>
              <a:rPr lang="en-US" dirty="0" smtClean="0">
                <a:solidFill>
                  <a:srgbClr val="FFFF00"/>
                </a:solidFill>
                <a:latin typeface="Lato Medium"/>
              </a:rPr>
              <a:t>EXAMS	 </a:t>
            </a:r>
            <a:r>
              <a:rPr lang="en-US" sz="1800" kern="1200" dirty="0" smtClean="0">
                <a:solidFill>
                  <a:srgbClr val="FFFF00"/>
                </a:solidFill>
                <a:latin typeface="Lato Medium"/>
              </a:rPr>
              <a:t>NO EXAMS</a:t>
            </a:r>
          </a:p>
          <a:p>
            <a:pPr>
              <a:tabLst>
                <a:tab pos="3675063" algn="l"/>
              </a:tabLst>
            </a:pPr>
            <a:r>
              <a:rPr lang="en-US" dirty="0">
                <a:solidFill>
                  <a:srgbClr val="FFFF00"/>
                </a:solidFill>
                <a:latin typeface="Lato Medium"/>
              </a:rPr>
              <a:t> </a:t>
            </a:r>
            <a:r>
              <a:rPr lang="en-US" dirty="0" smtClean="0">
                <a:solidFill>
                  <a:srgbClr val="FFFF00"/>
                </a:solidFill>
                <a:latin typeface="Lato Medium"/>
              </a:rPr>
              <a:t>                                                                                  </a:t>
            </a:r>
            <a:endParaRPr lang="en-US" dirty="0">
              <a:solidFill>
                <a:srgbClr val="FFFF00"/>
              </a:solidFill>
              <a:latin typeface="Lato Medium"/>
            </a:endParaRPr>
          </a:p>
          <a:p>
            <a:pPr>
              <a:tabLst>
                <a:tab pos="3675063" algn="l"/>
              </a:tabLst>
            </a:pPr>
            <a:r>
              <a:rPr lang="en-US" dirty="0" smtClean="0">
                <a:solidFill>
                  <a:srgbClr val="FFFF00"/>
                </a:solidFill>
                <a:latin typeface="Lato Medium"/>
              </a:rPr>
              <a:t>	</a:t>
            </a:r>
            <a:r>
              <a:rPr lang="en-US" dirty="0">
                <a:solidFill>
                  <a:srgbClr val="FFFF00"/>
                </a:solidFill>
                <a:latin typeface="Lato Medium"/>
              </a:rPr>
              <a:t> </a:t>
            </a:r>
            <a:r>
              <a:rPr lang="en-US" dirty="0" smtClean="0">
                <a:solidFill>
                  <a:srgbClr val="FFFF00"/>
                </a:solidFill>
                <a:latin typeface="Lato Medium"/>
              </a:rPr>
              <a:t>Externally Set Tasks (EST Year 12)</a:t>
            </a:r>
          </a:p>
          <a:p>
            <a:pPr>
              <a:tabLst>
                <a:tab pos="3675063" algn="l"/>
              </a:tabLst>
            </a:pPr>
            <a:endParaRPr lang="en-US" dirty="0">
              <a:solidFill>
                <a:srgbClr val="FFFF00"/>
              </a:solidFill>
              <a:latin typeface="Lato Medium"/>
            </a:endParaRPr>
          </a:p>
          <a:p>
            <a:pPr>
              <a:tabLst>
                <a:tab pos="3675063" algn="l"/>
              </a:tabLst>
            </a:pPr>
            <a:r>
              <a:rPr lang="en-US" sz="1800" kern="1200" dirty="0" smtClean="0">
                <a:solidFill>
                  <a:srgbClr val="FFFF00"/>
                </a:solidFill>
                <a:latin typeface="Lato Medium"/>
              </a:rPr>
              <a:t>HIGHER ORDER THINKING	TAFE, TRAINING, </a:t>
            </a:r>
            <a:r>
              <a:rPr lang="en-US" dirty="0" smtClean="0">
                <a:solidFill>
                  <a:srgbClr val="FFFF00"/>
                </a:solidFill>
                <a:latin typeface="Lato Medium"/>
              </a:rPr>
              <a:t>EMPLOYMENT</a:t>
            </a:r>
            <a:endParaRPr lang="en-US" sz="1800" kern="1200" dirty="0" smtClean="0">
              <a:solidFill>
                <a:srgbClr val="FFFF00"/>
              </a:solidFill>
              <a:latin typeface="Lato Medium"/>
            </a:endParaRPr>
          </a:p>
          <a:p>
            <a:pPr>
              <a:tabLst>
                <a:tab pos="3675063" algn="l"/>
              </a:tabLst>
            </a:pPr>
            <a:endParaRPr lang="en-US" dirty="0">
              <a:solidFill>
                <a:srgbClr val="FFFF00"/>
              </a:solidFill>
              <a:latin typeface="Lato Medium"/>
            </a:endParaRPr>
          </a:p>
          <a:p>
            <a:pPr>
              <a:tabLst>
                <a:tab pos="3675063" algn="l"/>
              </a:tabLst>
            </a:pPr>
            <a:r>
              <a:rPr lang="en-US" sz="1800" kern="1200" dirty="0" smtClean="0">
                <a:solidFill>
                  <a:srgbClr val="FFFF00"/>
                </a:solidFill>
                <a:latin typeface="Lato Medium"/>
              </a:rPr>
              <a:t>UNIVERSITY	MUST INCLUDE VET</a:t>
            </a:r>
          </a:p>
          <a:p>
            <a:pPr>
              <a:tabLst>
                <a:tab pos="3675063" algn="l"/>
              </a:tabLst>
            </a:pPr>
            <a:r>
              <a:rPr lang="en-US" dirty="0">
                <a:solidFill>
                  <a:srgbClr val="FFFF00"/>
                </a:solidFill>
                <a:latin typeface="Lato Medium"/>
              </a:rPr>
              <a:t>	</a:t>
            </a:r>
            <a:r>
              <a:rPr lang="en-US" dirty="0" smtClean="0">
                <a:solidFill>
                  <a:srgbClr val="FFFF00"/>
                </a:solidFill>
                <a:latin typeface="Lato Medium"/>
              </a:rPr>
              <a:t>			             	QUALIFICATION MINIMUM CERTIFICATE II</a:t>
            </a:r>
            <a:endParaRPr lang="en-US" dirty="0">
              <a:solidFill>
                <a:srgbClr val="FFFF00"/>
              </a:solidFill>
              <a:latin typeface="Lato Medium"/>
            </a:endParaRPr>
          </a:p>
          <a:p>
            <a:pPr>
              <a:tabLst>
                <a:tab pos="3675063" algn="l"/>
              </a:tabLst>
            </a:pPr>
            <a:r>
              <a:rPr lang="en-US" dirty="0">
                <a:solidFill>
                  <a:srgbClr val="FFFF00"/>
                </a:solidFill>
                <a:latin typeface="Lato Medium"/>
              </a:rPr>
              <a:t>	</a:t>
            </a:r>
            <a:endParaRPr lang="en-US" dirty="0" smtClean="0">
              <a:solidFill>
                <a:srgbClr val="FFFF00"/>
              </a:solidFill>
              <a:latin typeface="Lato Medium"/>
            </a:endParaRPr>
          </a:p>
          <a:p>
            <a:pPr>
              <a:tabLst>
                <a:tab pos="3675063" algn="l"/>
              </a:tabLst>
            </a:pPr>
            <a:r>
              <a:rPr lang="en-US" dirty="0">
                <a:solidFill>
                  <a:srgbClr val="FFFF00"/>
                </a:solidFill>
                <a:latin typeface="Lato Medium"/>
              </a:rPr>
              <a:t>	</a:t>
            </a:r>
            <a:r>
              <a:rPr lang="en-US" dirty="0" smtClean="0">
                <a:solidFill>
                  <a:srgbClr val="FFFF00"/>
                </a:solidFill>
                <a:latin typeface="Lato Medium"/>
              </a:rPr>
              <a:t>PATHWAY TO UNIVERSITY </a:t>
            </a:r>
            <a:r>
              <a:rPr lang="en-US" dirty="0">
                <a:solidFill>
                  <a:srgbClr val="FFFF00"/>
                </a:solidFill>
                <a:latin typeface="Lato Medium"/>
              </a:rPr>
              <a:t>O</a:t>
            </a:r>
            <a:r>
              <a:rPr lang="en-US" dirty="0" smtClean="0">
                <a:solidFill>
                  <a:srgbClr val="FFFF00"/>
                </a:solidFill>
                <a:latin typeface="Lato Medium"/>
              </a:rPr>
              <a:t>PTIONS</a:t>
            </a:r>
            <a:endParaRPr lang="en-US" sz="1800" kern="1200" dirty="0">
              <a:solidFill>
                <a:srgbClr val="FFFF00"/>
              </a:solidFill>
              <a:latin typeface="Lato Medium"/>
            </a:endParaRPr>
          </a:p>
        </p:txBody>
      </p:sp>
    </p:spTree>
    <p:extLst>
      <p:ext uri="{BB962C8B-B14F-4D97-AF65-F5344CB8AC3E}">
        <p14:creationId xmlns:p14="http://schemas.microsoft.com/office/powerpoint/2010/main" val="4084415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>
                <a:solidFill>
                  <a:srgbClr val="FFFF00"/>
                </a:solidFill>
                <a:latin typeface="Lato Heavy" panose="020F0502020204030203" pitchFamily="34" charset="0"/>
                <a:ea typeface="Lato Heavy" panose="020F0502020204030203" pitchFamily="34" charset="0"/>
                <a:cs typeface="Lato Heavy" panose="020F0502020204030203" pitchFamily="34" charset="0"/>
              </a:rPr>
              <a:t>What </a:t>
            </a:r>
            <a:r>
              <a:rPr lang="en-AU" b="1" dirty="0" smtClean="0">
                <a:solidFill>
                  <a:srgbClr val="FFFF00"/>
                </a:solidFill>
                <a:latin typeface="Lato Heavy" panose="020F0502020204030203" pitchFamily="34" charset="0"/>
                <a:ea typeface="Lato Heavy" panose="020F0502020204030203" pitchFamily="34" charset="0"/>
                <a:cs typeface="Lato Heavy" panose="020F0502020204030203" pitchFamily="34" charset="0"/>
              </a:rPr>
              <a:t>are </a:t>
            </a:r>
            <a:r>
              <a:rPr lang="en-AU" b="1" dirty="0">
                <a:solidFill>
                  <a:srgbClr val="FFFF00"/>
                </a:solidFill>
                <a:latin typeface="Lato Heavy" panose="020F0502020204030203" pitchFamily="34" charset="0"/>
                <a:ea typeface="Lato Heavy" panose="020F0502020204030203" pitchFamily="34" charset="0"/>
                <a:cs typeface="Lato Heavy" panose="020F0502020204030203" pitchFamily="34" charset="0"/>
              </a:rPr>
              <a:t>VET </a:t>
            </a:r>
            <a:r>
              <a:rPr lang="en-AU" b="1" dirty="0" smtClean="0">
                <a:solidFill>
                  <a:srgbClr val="FFFF00"/>
                </a:solidFill>
                <a:latin typeface="Lato Heavy" panose="020F0502020204030203" pitchFamily="34" charset="0"/>
                <a:ea typeface="Lato Heavy" panose="020F0502020204030203" pitchFamily="34" charset="0"/>
                <a:cs typeface="Lato Heavy" panose="020F0502020204030203" pitchFamily="34" charset="0"/>
              </a:rPr>
              <a:t>Courses?</a:t>
            </a:r>
            <a:endParaRPr lang="en-AU" dirty="0">
              <a:latin typeface="Lato Heavy" panose="020F0502020204030203" pitchFamily="34" charset="0"/>
              <a:ea typeface="Lato Heavy" panose="020F0502020204030203" pitchFamily="34" charset="0"/>
              <a:cs typeface="Lato Heavy" panose="020F05020202040302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 smtClean="0">
                <a:latin typeface="Lato Medium"/>
              </a:rPr>
              <a:t>Vocational </a:t>
            </a:r>
            <a:r>
              <a:rPr lang="en-AU" dirty="0">
                <a:latin typeface="Lato Medium"/>
              </a:rPr>
              <a:t>Education and Training </a:t>
            </a:r>
            <a:r>
              <a:rPr lang="en-AU" dirty="0" smtClean="0">
                <a:latin typeface="Lato Medium"/>
              </a:rPr>
              <a:t>courses</a:t>
            </a:r>
          </a:p>
          <a:p>
            <a:endParaRPr lang="en-AU" dirty="0">
              <a:latin typeface="Lato Medium"/>
            </a:endParaRPr>
          </a:p>
          <a:p>
            <a:r>
              <a:rPr lang="en-AU" dirty="0" smtClean="0">
                <a:latin typeface="Lato Medium"/>
              </a:rPr>
              <a:t>Competency based course C or N</a:t>
            </a:r>
          </a:p>
          <a:p>
            <a:endParaRPr lang="en-AU" dirty="0">
              <a:latin typeface="Lato Medium"/>
            </a:endParaRPr>
          </a:p>
          <a:p>
            <a:r>
              <a:rPr lang="en-AU" dirty="0" smtClean="0">
                <a:latin typeface="Lato Medium"/>
              </a:rPr>
              <a:t>Nationally recognised qualification. Cert I, Cert II, Cert III or Cert IV</a:t>
            </a:r>
            <a:endParaRPr lang="en-AU" dirty="0">
              <a:latin typeface="Lato Medium"/>
            </a:endParaRPr>
          </a:p>
          <a:p>
            <a:endParaRPr lang="en-AU" dirty="0">
              <a:latin typeface="Lato Medium"/>
            </a:endParaRPr>
          </a:p>
          <a:p>
            <a:r>
              <a:rPr lang="en-US" dirty="0" smtClean="0">
                <a:latin typeface="Lato Medium"/>
              </a:rPr>
              <a:t>Cert IV + ATAR English* = 70 ATAR equivalent  </a:t>
            </a:r>
          </a:p>
          <a:p>
            <a:r>
              <a:rPr lang="en-US" dirty="0" smtClean="0">
                <a:latin typeface="Lato Medium"/>
              </a:rPr>
              <a:t>* A in General English</a:t>
            </a:r>
            <a:endParaRPr lang="en-AU" dirty="0">
              <a:latin typeface="Lato Medium"/>
            </a:endParaRP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708559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485800"/>
            <a:ext cx="8229600" cy="1143000"/>
          </a:xfrm>
        </p:spPr>
        <p:txBody>
          <a:bodyPr>
            <a:noAutofit/>
          </a:bodyPr>
          <a:lstStyle/>
          <a:p>
            <a:r>
              <a:rPr lang="en-AU" b="1" dirty="0" smtClean="0">
                <a:solidFill>
                  <a:srgbClr val="FFFF00"/>
                </a:solidFill>
                <a:latin typeface="Lato Heavy" panose="020F0502020204030203" pitchFamily="34" charset="0"/>
                <a:ea typeface="Lato Heavy" panose="020F0502020204030203" pitchFamily="34" charset="0"/>
                <a:cs typeface="Lato Heavy" panose="020F0502020204030203" pitchFamily="34" charset="0"/>
              </a:rPr>
              <a:t>Year 11 2019</a:t>
            </a:r>
            <a:br>
              <a:rPr lang="en-AU" b="1" dirty="0" smtClean="0">
                <a:solidFill>
                  <a:srgbClr val="FFFF00"/>
                </a:solidFill>
                <a:latin typeface="Lato Heavy" panose="020F0502020204030203" pitchFamily="34" charset="0"/>
                <a:ea typeface="Lato Heavy" panose="020F0502020204030203" pitchFamily="34" charset="0"/>
                <a:cs typeface="Lato Heavy" panose="020F0502020204030203" pitchFamily="34" charset="0"/>
              </a:rPr>
            </a:br>
            <a:r>
              <a:rPr lang="en-AU" b="1" dirty="0" smtClean="0">
                <a:solidFill>
                  <a:srgbClr val="FFFF00"/>
                </a:solidFill>
                <a:latin typeface="Lato Heavy" panose="020F0502020204030203" pitchFamily="34" charset="0"/>
                <a:ea typeface="Lato Heavy" panose="020F0502020204030203" pitchFamily="34" charset="0"/>
                <a:cs typeface="Lato Heavy" panose="020F0502020204030203" pitchFamily="34" charset="0"/>
              </a:rPr>
              <a:t>Where to study VET courses</a:t>
            </a:r>
            <a:endParaRPr lang="en-AU" b="1" dirty="0">
              <a:solidFill>
                <a:srgbClr val="FFFF00"/>
              </a:solidFill>
              <a:latin typeface="Lato Heavy" panose="020F0502020204030203" pitchFamily="34" charset="0"/>
              <a:ea typeface="Lato Heavy" panose="020F0502020204030203" pitchFamily="34" charset="0"/>
              <a:cs typeface="Lato Heavy" panose="020F05020202040302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 smtClean="0"/>
          </a:p>
          <a:p>
            <a:r>
              <a:rPr lang="en-AU" sz="3200" dirty="0" smtClean="0">
                <a:latin typeface="Lato Medium"/>
              </a:rPr>
              <a:t>LJBC: Humanities</a:t>
            </a:r>
            <a:r>
              <a:rPr lang="en-AU" sz="3200" dirty="0">
                <a:latin typeface="Lato Medium"/>
              </a:rPr>
              <a:t>, Music and Technology </a:t>
            </a:r>
            <a:r>
              <a:rPr lang="en-AU" sz="3200" dirty="0" smtClean="0">
                <a:latin typeface="Lato Medium"/>
              </a:rPr>
              <a:t>Departments </a:t>
            </a:r>
          </a:p>
          <a:p>
            <a:r>
              <a:rPr lang="en-AU" sz="3200" dirty="0">
                <a:latin typeface="Lato Medium"/>
              </a:rPr>
              <a:t> </a:t>
            </a:r>
            <a:r>
              <a:rPr lang="en-AU" sz="3200" dirty="0" smtClean="0">
                <a:latin typeface="Lato Medium"/>
              </a:rPr>
              <a:t>          General and ATAR</a:t>
            </a:r>
            <a:endParaRPr lang="en-AU" sz="3200" dirty="0">
              <a:latin typeface="Lato Medium"/>
            </a:endParaRPr>
          </a:p>
          <a:p>
            <a:endParaRPr lang="en-AU" sz="3200" dirty="0">
              <a:latin typeface="Lato Medium"/>
            </a:endParaRPr>
          </a:p>
          <a:p>
            <a:r>
              <a:rPr lang="en-AU" sz="3200" dirty="0" smtClean="0">
                <a:latin typeface="Lato Medium"/>
              </a:rPr>
              <a:t>CareerLink: General pathway only</a:t>
            </a:r>
            <a:endParaRPr lang="en-AU" sz="3200" dirty="0">
              <a:latin typeface="Lato Medium"/>
            </a:endParaRPr>
          </a:p>
          <a:p>
            <a:endParaRPr lang="en-AU" sz="3200" dirty="0">
              <a:latin typeface="Lato Medium"/>
            </a:endParaRPr>
          </a:p>
          <a:p>
            <a:r>
              <a:rPr lang="en-AU" sz="3200" dirty="0">
                <a:latin typeface="Lato Medium"/>
              </a:rPr>
              <a:t>VET in Schools (TAFEs</a:t>
            </a:r>
            <a:r>
              <a:rPr lang="en-AU" sz="3200" dirty="0" smtClean="0">
                <a:latin typeface="Lato Medium"/>
              </a:rPr>
              <a:t>) - Recommend General pathway</a:t>
            </a:r>
            <a:endParaRPr lang="en-AU" sz="3200" dirty="0">
              <a:latin typeface="Lato Medium"/>
            </a:endParaRPr>
          </a:p>
          <a:p>
            <a:endParaRPr lang="en-AU" sz="3200" dirty="0"/>
          </a:p>
          <a:p>
            <a:endParaRPr lang="en-AU" sz="3200" dirty="0"/>
          </a:p>
        </p:txBody>
      </p:sp>
    </p:spTree>
    <p:extLst>
      <p:ext uri="{BB962C8B-B14F-4D97-AF65-F5344CB8AC3E}">
        <p14:creationId xmlns:p14="http://schemas.microsoft.com/office/powerpoint/2010/main" val="2719111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dirty="0" smtClean="0">
                <a:solidFill>
                  <a:srgbClr val="FFFF00"/>
                </a:solidFill>
                <a:latin typeface="Lato Heavy" panose="020F0502020204030203" pitchFamily="34" charset="0"/>
                <a:ea typeface="Lato Heavy" panose="020F0502020204030203" pitchFamily="34" charset="0"/>
                <a:cs typeface="Lato Heavy" panose="020F0502020204030203" pitchFamily="34" charset="0"/>
              </a:rPr>
              <a:t>Sample of LJBC VET offerings</a:t>
            </a:r>
            <a:br>
              <a:rPr lang="en-AU" dirty="0" smtClean="0">
                <a:solidFill>
                  <a:srgbClr val="FFFF00"/>
                </a:solidFill>
                <a:latin typeface="Lato Heavy" panose="020F0502020204030203" pitchFamily="34" charset="0"/>
                <a:ea typeface="Lato Heavy" panose="020F0502020204030203" pitchFamily="34" charset="0"/>
                <a:cs typeface="Lato Heavy" panose="020F0502020204030203" pitchFamily="34" charset="0"/>
              </a:rPr>
            </a:br>
            <a:r>
              <a:rPr lang="en-AU" dirty="0" smtClean="0">
                <a:solidFill>
                  <a:srgbClr val="FFFF00"/>
                </a:solidFill>
                <a:latin typeface="Lato Heavy" panose="020F0502020204030203" pitchFamily="34" charset="0"/>
                <a:ea typeface="Lato Heavy" panose="020F0502020204030203" pitchFamily="34" charset="0"/>
                <a:cs typeface="Lato Heavy" panose="020F0502020204030203" pitchFamily="34" charset="0"/>
              </a:rPr>
              <a:t>2019</a:t>
            </a:r>
            <a:endParaRPr lang="en-AU" dirty="0">
              <a:solidFill>
                <a:srgbClr val="FFFF00"/>
              </a:solidFill>
              <a:latin typeface="Lato Heavy" panose="020F0502020204030203" pitchFamily="34" charset="0"/>
              <a:ea typeface="Lato Heavy" panose="020F0502020204030203" pitchFamily="34" charset="0"/>
              <a:cs typeface="Lato Heavy" panose="020F05020202040302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67508" y="1417638"/>
            <a:ext cx="8856984" cy="5182620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en-AU" dirty="0" smtClean="0"/>
              <a:t>    </a:t>
            </a:r>
          </a:p>
          <a:p>
            <a:pPr algn="ctr"/>
            <a:r>
              <a:rPr lang="en-AU" dirty="0" smtClean="0"/>
              <a:t> </a:t>
            </a:r>
            <a:r>
              <a:rPr lang="en-AU" sz="4000" dirty="0" smtClean="0">
                <a:solidFill>
                  <a:srgbClr val="FFC000"/>
                </a:solidFill>
                <a:latin typeface="Lato Medium"/>
              </a:rPr>
              <a:t>LJBC in-house</a:t>
            </a:r>
            <a:r>
              <a:rPr lang="en-AU" sz="4000" dirty="0" smtClean="0">
                <a:latin typeface="Lato Medium"/>
              </a:rPr>
              <a:t> </a:t>
            </a:r>
            <a:endParaRPr lang="en-AU" sz="4000" dirty="0" smtClean="0">
              <a:solidFill>
                <a:srgbClr val="FFFF00"/>
              </a:solidFill>
              <a:latin typeface="Lato Medium"/>
            </a:endParaRPr>
          </a:p>
          <a:p>
            <a:pPr>
              <a:tabLst>
                <a:tab pos="5760000" algn="l"/>
              </a:tabLst>
            </a:pPr>
            <a:endParaRPr lang="en-US" dirty="0" smtClean="0"/>
          </a:p>
          <a:p>
            <a:pPr>
              <a:tabLst>
                <a:tab pos="5760000" algn="l"/>
              </a:tabLst>
            </a:pPr>
            <a:r>
              <a:rPr lang="en-US" dirty="0"/>
              <a:t> </a:t>
            </a:r>
            <a:r>
              <a:rPr lang="en-US" dirty="0" smtClean="0"/>
              <a:t>  </a:t>
            </a:r>
            <a:endParaRPr lang="en-AU" dirty="0" smtClean="0"/>
          </a:p>
          <a:p>
            <a:pPr marL="457200" indent="-457200">
              <a:buFont typeface="Arial" panose="020B0604020202020204" pitchFamily="34" charset="0"/>
              <a:buChar char="•"/>
              <a:tabLst>
                <a:tab pos="5760000" algn="l"/>
              </a:tabLst>
            </a:pPr>
            <a:r>
              <a:rPr lang="en-US" dirty="0" smtClean="0">
                <a:solidFill>
                  <a:srgbClr val="FFC000"/>
                </a:solidFill>
                <a:latin typeface="Lato Medium"/>
              </a:rPr>
              <a:t>Business Cert III - embedded in Economics General Course</a:t>
            </a:r>
            <a:r>
              <a:rPr lang="en-US" dirty="0">
                <a:latin typeface="Lato Medium"/>
              </a:rPr>
              <a:t> </a:t>
            </a:r>
            <a:r>
              <a:rPr lang="en-US" dirty="0" smtClean="0">
                <a:latin typeface="Lato Medium"/>
              </a:rPr>
              <a:t> </a:t>
            </a:r>
            <a:r>
              <a:rPr lang="en-US" dirty="0" smtClean="0">
                <a:solidFill>
                  <a:srgbClr val="FFC000"/>
                </a:solidFill>
                <a:latin typeface="Lato Medium"/>
              </a:rPr>
              <a:t>(1-2 years)</a:t>
            </a:r>
            <a:endParaRPr lang="en-AU" dirty="0" smtClean="0">
              <a:latin typeface="Lato Medium"/>
            </a:endParaRPr>
          </a:p>
          <a:p>
            <a:pPr marL="457200" indent="-457200">
              <a:buFont typeface="Arial" panose="020B0604020202020204" pitchFamily="34" charset="0"/>
              <a:buChar char="•"/>
              <a:tabLst>
                <a:tab pos="5760000" algn="l"/>
              </a:tabLst>
            </a:pPr>
            <a:r>
              <a:rPr lang="en-AU" dirty="0" smtClean="0">
                <a:solidFill>
                  <a:srgbClr val="FFC000"/>
                </a:solidFill>
                <a:latin typeface="Lato Medium"/>
              </a:rPr>
              <a:t>Hospitality Cert II</a:t>
            </a:r>
            <a:r>
              <a:rPr lang="en-AU" dirty="0" smtClean="0">
                <a:latin typeface="Lato Medium"/>
              </a:rPr>
              <a:t>	</a:t>
            </a:r>
            <a:r>
              <a:rPr lang="en-AU" dirty="0" smtClean="0">
                <a:solidFill>
                  <a:srgbClr val="FFC000"/>
                </a:solidFill>
                <a:latin typeface="Lato Medium"/>
              </a:rPr>
              <a:t>(2 years)</a:t>
            </a:r>
          </a:p>
          <a:p>
            <a:pPr marL="457200" indent="-457200">
              <a:buFont typeface="Arial" panose="020B0604020202020204" pitchFamily="34" charset="0"/>
              <a:buChar char="•"/>
              <a:tabLst>
                <a:tab pos="5760000" algn="l"/>
              </a:tabLst>
            </a:pPr>
            <a:r>
              <a:rPr lang="en-US" dirty="0" smtClean="0">
                <a:solidFill>
                  <a:srgbClr val="FFC000"/>
                </a:solidFill>
                <a:latin typeface="Lato Medium"/>
              </a:rPr>
              <a:t>Music Cert II</a:t>
            </a:r>
            <a:r>
              <a:rPr lang="en-US" dirty="0">
                <a:solidFill>
                  <a:srgbClr val="FFC000"/>
                </a:solidFill>
                <a:latin typeface="Lato Medium"/>
              </a:rPr>
              <a:t>	</a:t>
            </a:r>
            <a:r>
              <a:rPr lang="en-US" dirty="0" smtClean="0">
                <a:solidFill>
                  <a:srgbClr val="FFC000"/>
                </a:solidFill>
                <a:latin typeface="Lato Medium"/>
              </a:rPr>
              <a:t>(1 year)</a:t>
            </a:r>
          </a:p>
          <a:p>
            <a:pPr marL="457200" indent="-457200">
              <a:buFont typeface="Arial" panose="020B0604020202020204" pitchFamily="34" charset="0"/>
              <a:buChar char="•"/>
              <a:tabLst>
                <a:tab pos="5760000" algn="l"/>
              </a:tabLst>
            </a:pPr>
            <a:r>
              <a:rPr lang="en-US" dirty="0" smtClean="0">
                <a:solidFill>
                  <a:srgbClr val="FFC000"/>
                </a:solidFill>
                <a:latin typeface="Lato Medium"/>
              </a:rPr>
              <a:t>Music Cert III</a:t>
            </a:r>
            <a:r>
              <a:rPr lang="en-US" dirty="0">
                <a:solidFill>
                  <a:srgbClr val="FFC000"/>
                </a:solidFill>
                <a:latin typeface="Lato Medium"/>
              </a:rPr>
              <a:t>	</a:t>
            </a:r>
            <a:r>
              <a:rPr lang="en-US" dirty="0" smtClean="0">
                <a:solidFill>
                  <a:srgbClr val="FFC000"/>
                </a:solidFill>
                <a:latin typeface="Lato Medium"/>
              </a:rPr>
              <a:t>(1 year</a:t>
            </a:r>
            <a:r>
              <a:rPr lang="en-US" dirty="0">
                <a:solidFill>
                  <a:srgbClr val="FFC000"/>
                </a:solidFill>
                <a:latin typeface="Lato Medium"/>
              </a:rPr>
              <a:t>)</a:t>
            </a:r>
            <a:endParaRPr lang="en-AU" dirty="0" smtClean="0">
              <a:latin typeface="Lato Medium"/>
            </a:endParaRPr>
          </a:p>
          <a:p>
            <a:pPr marL="457200" indent="-457200">
              <a:buFont typeface="Arial" panose="020B0604020202020204" pitchFamily="34" charset="0"/>
              <a:buChar char="•"/>
              <a:tabLst>
                <a:tab pos="5760000" algn="l"/>
              </a:tabLst>
            </a:pPr>
            <a:r>
              <a:rPr lang="en-US" dirty="0" smtClean="0">
                <a:solidFill>
                  <a:srgbClr val="FFC000"/>
                </a:solidFill>
                <a:latin typeface="Lato Medium"/>
              </a:rPr>
              <a:t>Work Skills Cert III (Stand-alone)	(1 year) </a:t>
            </a:r>
            <a:endParaRPr lang="en-AU" dirty="0" smtClean="0">
              <a:solidFill>
                <a:srgbClr val="FFC000"/>
              </a:solidFill>
              <a:latin typeface="Lato Medium"/>
            </a:endParaRPr>
          </a:p>
          <a:p>
            <a:pPr>
              <a:tabLst>
                <a:tab pos="5760000" algn="l"/>
              </a:tabLst>
            </a:pPr>
            <a:endParaRPr lang="en-AU" dirty="0" smtClean="0">
              <a:latin typeface="Lato Medium"/>
            </a:endParaRPr>
          </a:p>
          <a:p>
            <a:pPr marL="457200" indent="-457200">
              <a:buFont typeface="Arial" panose="020B0604020202020204" pitchFamily="34" charset="0"/>
              <a:buChar char="•"/>
              <a:tabLst>
                <a:tab pos="5760000" algn="l"/>
              </a:tabLst>
            </a:pPr>
            <a:endParaRPr lang="en-US" dirty="0">
              <a:latin typeface="Lato Medium"/>
            </a:endParaRPr>
          </a:p>
          <a:p>
            <a:pPr algn="ctr">
              <a:tabLst>
                <a:tab pos="5760000" algn="l"/>
              </a:tabLst>
            </a:pPr>
            <a:r>
              <a:rPr lang="en-US" i="1" dirty="0" smtClean="0">
                <a:solidFill>
                  <a:srgbClr val="FFFF00"/>
                </a:solidFill>
                <a:latin typeface="Lato Medium"/>
              </a:rPr>
              <a:t>** If a course does not attract a viable class size, it will not go ahead.</a:t>
            </a:r>
            <a:endParaRPr lang="en-AU" i="1" dirty="0" smtClean="0">
              <a:solidFill>
                <a:srgbClr val="FFFF00"/>
              </a:solidFill>
              <a:latin typeface="Lato Medium"/>
            </a:endParaRPr>
          </a:p>
          <a:p>
            <a:pPr marL="457200" indent="-457200">
              <a:buFont typeface="Arial" panose="020B0604020202020204" pitchFamily="34" charset="0"/>
              <a:buChar char="•"/>
              <a:tabLst>
                <a:tab pos="5760000" algn="l"/>
              </a:tabLst>
            </a:pPr>
            <a:endParaRPr lang="en-US" dirty="0"/>
          </a:p>
          <a:p>
            <a:pPr>
              <a:tabLst>
                <a:tab pos="5760000" algn="l"/>
              </a:tabLst>
            </a:pPr>
            <a:endParaRPr lang="en-AU" dirty="0" smtClean="0"/>
          </a:p>
          <a:p>
            <a:pPr>
              <a:tabLst>
                <a:tab pos="5760000" algn="l"/>
              </a:tabLst>
            </a:pPr>
            <a:endParaRPr lang="en-US" dirty="0"/>
          </a:p>
          <a:p>
            <a:pPr>
              <a:tabLst>
                <a:tab pos="5760000" algn="l"/>
              </a:tabLst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702047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C000"/>
                </a:solidFill>
                <a:latin typeface="Lato Heavy" panose="020F0502020204030203" pitchFamily="34" charset="0"/>
                <a:ea typeface="Lato Heavy" panose="020F0502020204030203" pitchFamily="34" charset="0"/>
                <a:cs typeface="Lato Heavy" panose="020F0502020204030203" pitchFamily="34" charset="0"/>
              </a:rPr>
              <a:t>CareerLink Year 11 VET certificates 2019</a:t>
            </a:r>
            <a:endParaRPr lang="en-AU" b="1" dirty="0">
              <a:solidFill>
                <a:srgbClr val="FFC000"/>
              </a:solidFill>
              <a:latin typeface="Lato Heavy" panose="020F0502020204030203" pitchFamily="34" charset="0"/>
              <a:ea typeface="Lato Heavy" panose="020F0502020204030203" pitchFamily="34" charset="0"/>
              <a:cs typeface="Lato Heavy" panose="020F05020202040302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Lato Medium"/>
              </a:rPr>
              <a:t>Automotive Cert II 			(1 year)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Lato Medium"/>
              </a:rPr>
              <a:t>Early Childhood Cert III			(1 year)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Lato Medium"/>
              </a:rPr>
              <a:t>Education Support Cert III		(1 year)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Lato Medium"/>
              </a:rPr>
              <a:t>Events Cert III				(1 year)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Lato Medium"/>
              </a:rPr>
              <a:t>Construction Cert II			(2 years)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Lato Medium"/>
              </a:rPr>
              <a:t>Plumbing Cert II				(2 years)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Lato Medium"/>
              </a:rPr>
              <a:t>Electrical Cert II				(2 years)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Lato Medium"/>
              </a:rPr>
              <a:t>Data &amp; Voice Electro Cert II		(2 years)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Lato Medium"/>
              </a:rPr>
              <a:t>Retail cosmetics Cert II			(1 year)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Lato Medium"/>
              </a:rPr>
              <a:t>Dental Assist. Cert III			(2 years)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>
                <a:latin typeface="Lato Medium"/>
              </a:rPr>
              <a:t>Health Services Cert II			(Year 11 – 1 year)</a:t>
            </a:r>
          </a:p>
          <a:p>
            <a:endParaRPr lang="en-US" sz="1900" dirty="0" smtClean="0">
              <a:solidFill>
                <a:srgbClr val="FFC000"/>
              </a:solidFill>
              <a:latin typeface="Lato Medium"/>
            </a:endParaRPr>
          </a:p>
          <a:p>
            <a:pPr algn="ctr"/>
            <a:r>
              <a:rPr lang="en-US" sz="1900" dirty="0" smtClean="0">
                <a:solidFill>
                  <a:srgbClr val="FFC000"/>
                </a:solidFill>
                <a:latin typeface="Lato Medium"/>
              </a:rPr>
              <a:t>Further information in the College Course Handbook and from the CareerLink stand in the Technology building tonight. </a:t>
            </a:r>
          </a:p>
          <a:p>
            <a:pPr algn="ctr"/>
            <a:r>
              <a:rPr lang="en-US" sz="1900" dirty="0" smtClean="0">
                <a:solidFill>
                  <a:srgbClr val="FFC000"/>
                </a:solidFill>
                <a:latin typeface="Lato Medium"/>
              </a:rPr>
              <a:t>Courses will only run with sufficient student num</a:t>
            </a:r>
            <a:r>
              <a:rPr lang="en-US" sz="1900" dirty="0">
                <a:solidFill>
                  <a:srgbClr val="FFC000"/>
                </a:solidFill>
                <a:latin typeface="Lato Medium"/>
              </a:rPr>
              <a:t>b</a:t>
            </a:r>
            <a:r>
              <a:rPr lang="en-US" sz="1900" dirty="0" smtClean="0">
                <a:solidFill>
                  <a:srgbClr val="FFC000"/>
                </a:solidFill>
                <a:latin typeface="Lato Medium"/>
              </a:rPr>
              <a:t>ers.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40728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3712" y="116632"/>
            <a:ext cx="4752528" cy="6579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5833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b="1" dirty="0" smtClean="0">
                <a:latin typeface="Lato Heavy" panose="020F0502020204030203" pitchFamily="34" charset="0"/>
                <a:ea typeface="Lato Heavy" panose="020F0502020204030203" pitchFamily="34" charset="0"/>
                <a:cs typeface="Lato Heavy" panose="020F0502020204030203" pitchFamily="34" charset="0"/>
              </a:rPr>
              <a:t>Visit the Careers Webpage</a:t>
            </a:r>
            <a:r>
              <a:rPr lang="en-AU" dirty="0" smtClean="0">
                <a:latin typeface="Lato Heavy" panose="020F0502020204030203" pitchFamily="34" charset="0"/>
                <a:ea typeface="Lato Heavy" panose="020F0502020204030203" pitchFamily="34" charset="0"/>
                <a:cs typeface="Lato Heavy" panose="020F0502020204030203" pitchFamily="34" charset="0"/>
              </a:rPr>
              <a:t/>
            </a:r>
            <a:br>
              <a:rPr lang="en-AU" dirty="0" smtClean="0">
                <a:latin typeface="Lato Heavy" panose="020F0502020204030203" pitchFamily="34" charset="0"/>
                <a:ea typeface="Lato Heavy" panose="020F0502020204030203" pitchFamily="34" charset="0"/>
                <a:cs typeface="Lato Heavy" panose="020F0502020204030203" pitchFamily="34" charset="0"/>
              </a:rPr>
            </a:br>
            <a:r>
              <a:rPr lang="en-AU" dirty="0" smtClean="0">
                <a:latin typeface="Lato Heavy" panose="020F0502020204030203" pitchFamily="34" charset="0"/>
                <a:ea typeface="Lato Heavy" panose="020F0502020204030203" pitchFamily="34" charset="0"/>
                <a:cs typeface="Lato Heavy" panose="020F0502020204030203" pitchFamily="34" charset="0"/>
              </a:rPr>
              <a:t>on LJBC Website  </a:t>
            </a:r>
            <a:endParaRPr lang="en-AU" dirty="0">
              <a:latin typeface="Lato Heavy" panose="020F0502020204030203" pitchFamily="34" charset="0"/>
              <a:ea typeface="Lato Heavy" panose="020F0502020204030203" pitchFamily="34" charset="0"/>
              <a:cs typeface="Lato Heavy" panose="020F0502020204030203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1604" y="1628800"/>
            <a:ext cx="7128792" cy="4561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1457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 smtClean="0">
                <a:latin typeface="Lato Heavy" panose="020F0502020204030203" pitchFamily="34" charset="0"/>
                <a:ea typeface="Lato Heavy" panose="020F0502020204030203" pitchFamily="34" charset="0"/>
                <a:cs typeface="Lato Heavy" panose="020F0502020204030203" pitchFamily="34" charset="0"/>
              </a:rPr>
              <a:t>Any Questions?</a:t>
            </a:r>
            <a:endParaRPr lang="en-AU" b="1" dirty="0">
              <a:latin typeface="Lato Heavy" panose="020F0502020204030203" pitchFamily="34" charset="0"/>
              <a:ea typeface="Lato Heavy" panose="020F0502020204030203" pitchFamily="34" charset="0"/>
              <a:cs typeface="Lato Heavy" panose="020F05020202040302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26332" y="1916832"/>
            <a:ext cx="8939336" cy="4525963"/>
          </a:xfrm>
        </p:spPr>
        <p:txBody>
          <a:bodyPr>
            <a:normAutofit/>
          </a:bodyPr>
          <a:lstStyle/>
          <a:p>
            <a:pPr algn="ctr"/>
            <a:r>
              <a:rPr lang="en-AU" sz="3600" dirty="0" smtClean="0">
                <a:solidFill>
                  <a:srgbClr val="FFFF00"/>
                </a:solidFill>
                <a:latin typeface="Lato Medium"/>
              </a:rPr>
              <a:t>Please talk to me after this session in the Technology Building at the Careers Display</a:t>
            </a:r>
          </a:p>
          <a:p>
            <a:pPr algn="ctr"/>
            <a:endParaRPr lang="en-AU" sz="3600" dirty="0" smtClean="0">
              <a:solidFill>
                <a:srgbClr val="FFFF00"/>
              </a:solidFill>
              <a:latin typeface="Lato Medium"/>
            </a:endParaRPr>
          </a:p>
          <a:p>
            <a:pPr algn="ctr"/>
            <a:r>
              <a:rPr lang="en-AU" sz="3600" dirty="0" smtClean="0">
                <a:solidFill>
                  <a:srgbClr val="FFFF00"/>
                </a:solidFill>
                <a:latin typeface="Lato Medium"/>
              </a:rPr>
              <a:t>Thank you!</a:t>
            </a:r>
          </a:p>
          <a:p>
            <a:pPr algn="ctr"/>
            <a:endParaRPr lang="en-AU" sz="3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5623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K-12 template" id="{AF3E0871-768F-4B9A-B6ED-8C288603C2FD}" vid="{EF84022A-7202-4E0C-AB7E-89D085C7F3B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K-12 template</Template>
  <TotalTime>861</TotalTime>
  <Words>156</Words>
  <Application>Microsoft Office PowerPoint</Application>
  <PresentationFormat>Widescreen</PresentationFormat>
  <Paragraphs>74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Lato Heavy</vt:lpstr>
      <vt:lpstr>Lato Medium</vt:lpstr>
      <vt:lpstr>Wingdings</vt:lpstr>
      <vt:lpstr>Office Theme</vt:lpstr>
      <vt:lpstr>PowerPoint Presentation</vt:lpstr>
      <vt:lpstr>Different pathways  Same opportunities</vt:lpstr>
      <vt:lpstr>What are VET Courses?</vt:lpstr>
      <vt:lpstr>Year 11 2019 Where to study VET courses</vt:lpstr>
      <vt:lpstr>Sample of LJBC VET offerings 2019</vt:lpstr>
      <vt:lpstr>CareerLink Year 11 VET certificates 2019</vt:lpstr>
      <vt:lpstr>PowerPoint Presentation</vt:lpstr>
      <vt:lpstr>Visit the Careers Webpage on LJBC Website  </vt:lpstr>
      <vt:lpstr>Any Questions?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Dawn Clements</dc:creator>
  <cp:lastModifiedBy>Karlien Kemp</cp:lastModifiedBy>
  <cp:revision>116</cp:revision>
  <cp:lastPrinted>2017-07-18T23:54:43Z</cp:lastPrinted>
  <dcterms:created xsi:type="dcterms:W3CDTF">2016-01-19T06:36:59Z</dcterms:created>
  <dcterms:modified xsi:type="dcterms:W3CDTF">2018-07-20T05:56:54Z</dcterms:modified>
</cp:coreProperties>
</file>