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90" r:id="rId2"/>
    <p:sldId id="286" r:id="rId3"/>
    <p:sldId id="259" r:id="rId4"/>
    <p:sldId id="260" r:id="rId5"/>
    <p:sldId id="261" r:id="rId6"/>
    <p:sldId id="262" r:id="rId7"/>
    <p:sldId id="263" r:id="rId8"/>
    <p:sldId id="264" r:id="rId9"/>
    <p:sldId id="265" r:id="rId10"/>
    <p:sldId id="266" r:id="rId11"/>
    <p:sldId id="267" r:id="rId12"/>
    <p:sldId id="268" r:id="rId13"/>
    <p:sldId id="269" r:id="rId14"/>
    <p:sldId id="287" r:id="rId15"/>
    <p:sldId id="270" r:id="rId16"/>
    <p:sldId id="271" r:id="rId17"/>
    <p:sldId id="272" r:id="rId18"/>
    <p:sldId id="273" r:id="rId19"/>
    <p:sldId id="274" r:id="rId20"/>
    <p:sldId id="275" r:id="rId21"/>
    <p:sldId id="276" r:id="rId22"/>
    <p:sldId id="277" r:id="rId23"/>
    <p:sldId id="278" r:id="rId24"/>
    <p:sldId id="288" r:id="rId25"/>
    <p:sldId id="279" r:id="rId26"/>
    <p:sldId id="280" r:id="rId27"/>
    <p:sldId id="281" r:id="rId28"/>
    <p:sldId id="285" r:id="rId29"/>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A0D4"/>
    <a:srgbClr val="F0C231"/>
    <a:srgbClr val="05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p:cViewPr varScale="1">
        <p:scale>
          <a:sx n="73" d="100"/>
          <a:sy n="73" d="100"/>
        </p:scale>
        <p:origin x="31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55838" y="1"/>
            <a:ext cx="2949787" cy="498693"/>
          </a:xfrm>
          <a:prstGeom prst="rect">
            <a:avLst/>
          </a:prstGeom>
        </p:spPr>
        <p:txBody>
          <a:bodyPr vert="horz" lIns="91440" tIns="45720" rIns="91440" bIns="45720" rtlCol="0"/>
          <a:lstStyle>
            <a:lvl1pPr algn="r">
              <a:defRPr sz="1200"/>
            </a:lvl1pPr>
          </a:lstStyle>
          <a:p>
            <a:fld id="{BC2A0440-370B-432C-A27D-1B91D98C7D12}" type="datetimeFigureOut">
              <a:rPr lang="en-AU" smtClean="0"/>
              <a:t>20/07/2018</a:t>
            </a:fld>
            <a:endParaRPr lang="en-AU" dirty="0"/>
          </a:p>
        </p:txBody>
      </p:sp>
      <p:sp>
        <p:nvSpPr>
          <p:cNvPr id="4" name="Footer Placeholder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BE738F11-70F6-4C46-8B55-B24B55A26C19}" type="slidenum">
              <a:rPr lang="en-AU" smtClean="0"/>
              <a:t>‹#›</a:t>
            </a:fld>
            <a:endParaRPr lang="en-AU" dirty="0"/>
          </a:p>
        </p:txBody>
      </p:sp>
    </p:spTree>
    <p:extLst>
      <p:ext uri="{BB962C8B-B14F-4D97-AF65-F5344CB8AC3E}">
        <p14:creationId xmlns:p14="http://schemas.microsoft.com/office/powerpoint/2010/main" val="2153558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50263" cy="49847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5349" y="1"/>
            <a:ext cx="2950263" cy="498475"/>
          </a:xfrm>
          <a:prstGeom prst="rect">
            <a:avLst/>
          </a:prstGeom>
        </p:spPr>
        <p:txBody>
          <a:bodyPr vert="horz" lIns="91440" tIns="45720" rIns="91440" bIns="45720" rtlCol="0"/>
          <a:lstStyle>
            <a:lvl1pPr algn="r">
              <a:defRPr sz="1200"/>
            </a:lvl1pPr>
          </a:lstStyle>
          <a:p>
            <a:fld id="{42B0E2E5-4DBD-48AA-98EE-CD1E6443D127}" type="datetimeFigureOut">
              <a:rPr lang="en-US" smtClean="0"/>
              <a:t>7/20/2018</a:t>
            </a:fld>
            <a:endParaRPr lang="en-US" dirty="0"/>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1198" y="4783138"/>
            <a:ext cx="5444806" cy="39131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0864"/>
            <a:ext cx="2950263" cy="49847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5349" y="9440864"/>
            <a:ext cx="2950263" cy="498475"/>
          </a:xfrm>
          <a:prstGeom prst="rect">
            <a:avLst/>
          </a:prstGeom>
        </p:spPr>
        <p:txBody>
          <a:bodyPr vert="horz" lIns="91440" tIns="45720" rIns="91440" bIns="45720" rtlCol="0" anchor="b"/>
          <a:lstStyle>
            <a:lvl1pPr algn="r">
              <a:defRPr sz="1200"/>
            </a:lvl1pPr>
          </a:lstStyle>
          <a:p>
            <a:fld id="{C92AC3D1-AC22-4FB8-9172-61B7F2AF0D96}" type="slidenum">
              <a:rPr lang="en-US" smtClean="0"/>
              <a:t>‹#›</a:t>
            </a:fld>
            <a:endParaRPr lang="en-US" dirty="0"/>
          </a:p>
        </p:txBody>
      </p:sp>
    </p:spTree>
    <p:extLst>
      <p:ext uri="{BB962C8B-B14F-4D97-AF65-F5344CB8AC3E}">
        <p14:creationId xmlns:p14="http://schemas.microsoft.com/office/powerpoint/2010/main" val="823803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CE26B96A-9F26-4381-8A03-51639CBBE4E4}" type="slidenum">
              <a:rPr lang="en-AU" smtClean="0"/>
              <a:t>10</a:t>
            </a:fld>
            <a:endParaRPr lang="en-AU" dirty="0"/>
          </a:p>
        </p:txBody>
      </p:sp>
    </p:spTree>
    <p:extLst>
      <p:ext uri="{BB962C8B-B14F-4D97-AF65-F5344CB8AC3E}">
        <p14:creationId xmlns:p14="http://schemas.microsoft.com/office/powerpoint/2010/main" val="2768726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algn="ctr" eaLnBrk="0" hangingPunct="0">
              <a:defRPr sz="1200" b="1">
                <a:solidFill>
                  <a:schemeClr val="tx1"/>
                </a:solidFill>
                <a:latin typeface="Verdana" panose="020B0604030504040204" pitchFamily="34" charset="0"/>
              </a:defRPr>
            </a:lvl1pPr>
            <a:lvl2pPr marL="742950" indent="-285750" algn="ctr" eaLnBrk="0" hangingPunct="0">
              <a:defRPr sz="1200" b="1">
                <a:solidFill>
                  <a:schemeClr val="tx1"/>
                </a:solidFill>
                <a:latin typeface="Verdana" panose="020B0604030504040204" pitchFamily="34" charset="0"/>
              </a:defRPr>
            </a:lvl2pPr>
            <a:lvl3pPr marL="1143000" indent="-228600" algn="ctr" eaLnBrk="0" hangingPunct="0">
              <a:defRPr sz="1200" b="1">
                <a:solidFill>
                  <a:schemeClr val="tx1"/>
                </a:solidFill>
                <a:latin typeface="Verdana" panose="020B0604030504040204" pitchFamily="34" charset="0"/>
              </a:defRPr>
            </a:lvl3pPr>
            <a:lvl4pPr marL="1600200" indent="-228600" algn="ctr" eaLnBrk="0" hangingPunct="0">
              <a:defRPr sz="1200" b="1">
                <a:solidFill>
                  <a:schemeClr val="tx1"/>
                </a:solidFill>
                <a:latin typeface="Verdana" panose="020B0604030504040204" pitchFamily="34" charset="0"/>
              </a:defRPr>
            </a:lvl4pPr>
            <a:lvl5pPr marL="2057400" indent="-228600" algn="ctr" eaLnBrk="0" hangingPunct="0">
              <a:defRPr sz="1200" b="1">
                <a:solidFill>
                  <a:schemeClr val="tx1"/>
                </a:solidFill>
                <a:latin typeface="Verdana" panose="020B0604030504040204" pitchFamily="34" charset="0"/>
              </a:defRPr>
            </a:lvl5pPr>
            <a:lvl6pPr marL="2514600" indent="-228600" algn="ctr" eaLnBrk="0" fontAlgn="base" hangingPunct="0">
              <a:spcBef>
                <a:spcPct val="0"/>
              </a:spcBef>
              <a:spcAft>
                <a:spcPct val="0"/>
              </a:spcAft>
              <a:defRPr sz="1200" b="1">
                <a:solidFill>
                  <a:schemeClr val="tx1"/>
                </a:solidFill>
                <a:latin typeface="Verdana" panose="020B0604030504040204" pitchFamily="34" charset="0"/>
              </a:defRPr>
            </a:lvl6pPr>
            <a:lvl7pPr marL="2971800" indent="-228600" algn="ctr" eaLnBrk="0" fontAlgn="base" hangingPunct="0">
              <a:spcBef>
                <a:spcPct val="0"/>
              </a:spcBef>
              <a:spcAft>
                <a:spcPct val="0"/>
              </a:spcAft>
              <a:defRPr sz="1200" b="1">
                <a:solidFill>
                  <a:schemeClr val="tx1"/>
                </a:solidFill>
                <a:latin typeface="Verdana" panose="020B0604030504040204" pitchFamily="34" charset="0"/>
              </a:defRPr>
            </a:lvl7pPr>
            <a:lvl8pPr marL="3429000" indent="-228600" algn="ctr" eaLnBrk="0" fontAlgn="base" hangingPunct="0">
              <a:spcBef>
                <a:spcPct val="0"/>
              </a:spcBef>
              <a:spcAft>
                <a:spcPct val="0"/>
              </a:spcAft>
              <a:defRPr sz="1200" b="1">
                <a:solidFill>
                  <a:schemeClr val="tx1"/>
                </a:solidFill>
                <a:latin typeface="Verdana" panose="020B0604030504040204" pitchFamily="34" charset="0"/>
              </a:defRPr>
            </a:lvl8pPr>
            <a:lvl9pPr marL="3886200" indent="-228600" algn="ctr" eaLnBrk="0" fontAlgn="base" hangingPunct="0">
              <a:spcBef>
                <a:spcPct val="0"/>
              </a:spcBef>
              <a:spcAft>
                <a:spcPct val="0"/>
              </a:spcAft>
              <a:defRPr sz="1200" b="1">
                <a:solidFill>
                  <a:schemeClr val="tx1"/>
                </a:solidFill>
                <a:latin typeface="Verdana" panose="020B0604030504040204" pitchFamily="34" charset="0"/>
              </a:defRPr>
            </a:lvl9pPr>
          </a:lstStyle>
          <a:p>
            <a:pPr algn="r"/>
            <a:fld id="{31F0E525-9657-4F9F-8B75-AF47302F56B2}" type="slidenum">
              <a:rPr lang="en-AU" b="0">
                <a:latin typeface="Times New Roman" panose="02020603050405020304" pitchFamily="18" charset="0"/>
              </a:rPr>
              <a:pPr algn="r"/>
              <a:t>16</a:t>
            </a:fld>
            <a:endParaRPr lang="en-AU" b="0" dirty="0">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r>
              <a:rPr lang="en-AU" dirty="0" smtClean="0">
                <a:latin typeface="Arial" panose="020B0604020202020204" pitchFamily="34" charset="0"/>
              </a:rPr>
              <a:t>The above is based on 2012 results and hence should be used only as a rough guide. The 2013 TEA to ATAR conversion will be determined in late December 2013 when the 2013 results have been finalised.</a:t>
            </a:r>
          </a:p>
        </p:txBody>
      </p:sp>
    </p:spTree>
    <p:extLst>
      <p:ext uri="{BB962C8B-B14F-4D97-AF65-F5344CB8AC3E}">
        <p14:creationId xmlns:p14="http://schemas.microsoft.com/office/powerpoint/2010/main" val="669449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9C89E56-3FD3-4CC9-A6EA-98E1C08D1D8C}" type="slidenum">
              <a:rPr lang="en-AU" smtClean="0"/>
              <a:t>27</a:t>
            </a:fld>
            <a:endParaRPr lang="en-AU" dirty="0"/>
          </a:p>
        </p:txBody>
      </p:sp>
    </p:spTree>
    <p:extLst>
      <p:ext uri="{BB962C8B-B14F-4D97-AF65-F5344CB8AC3E}">
        <p14:creationId xmlns:p14="http://schemas.microsoft.com/office/powerpoint/2010/main" val="16463773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 Placeholder 4"/>
          <p:cNvSpPr>
            <a:spLocks noGrp="1"/>
          </p:cNvSpPr>
          <p:nvPr>
            <p:ph type="body" sz="quarter" idx="10"/>
          </p:nvPr>
        </p:nvSpPr>
        <p:spPr>
          <a:xfrm>
            <a:off x="0" y="4437112"/>
            <a:ext cx="12192000" cy="719435"/>
          </a:xfrm>
        </p:spPr>
        <p:txBody>
          <a:bodyPr>
            <a:normAutofit/>
          </a:bodyPr>
          <a:lstStyle>
            <a:lvl1pPr algn="ctr">
              <a:defRPr sz="3200"/>
            </a:lvl1pPr>
            <a:lvl2pPr algn="ctr">
              <a:defRPr/>
            </a:lvl2pPr>
            <a:lvl3pPr algn="ctr">
              <a:defRPr/>
            </a:lvl3pPr>
            <a:lvl4pPr algn="ctr">
              <a:defRPr/>
            </a:lvl4pPr>
            <a:lvl5pPr algn="ctr">
              <a:defRPr/>
            </a:lvl5pPr>
          </a:lstStyle>
          <a:p>
            <a:pPr lvl="0"/>
            <a:r>
              <a:rPr lang="en-US" smtClean="0"/>
              <a:t>Click to edit Master text styles</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9816" y="832188"/>
            <a:ext cx="2980564" cy="2942528"/>
          </a:xfrm>
          <a:prstGeom prst="rect">
            <a:avLst/>
          </a:prstGeom>
        </p:spPr>
      </p:pic>
    </p:spTree>
    <p:extLst>
      <p:ext uri="{BB962C8B-B14F-4D97-AF65-F5344CB8AC3E}">
        <p14:creationId xmlns:p14="http://schemas.microsoft.com/office/powerpoint/2010/main" val="3832773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07134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3074" name="Picture 2" descr="E:\2011 Directory\PowerPoints\Slide second thir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859936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3392" y="6174432"/>
            <a:ext cx="10972800" cy="710952"/>
          </a:xfrm>
        </p:spPr>
        <p:txBody>
          <a:bodyPr>
            <a:normAutofit/>
          </a:bodyPr>
          <a:lstStyle>
            <a:lvl1pPr>
              <a:defRPr sz="2800"/>
            </a:lvl1pPr>
          </a:lstStyle>
          <a:p>
            <a:r>
              <a:rPr lang="en-US" smtClean="0"/>
              <a:t>Click to edit Master title style</a:t>
            </a:r>
            <a:endParaRPr lang="en-AU" dirty="0"/>
          </a:p>
        </p:txBody>
      </p:sp>
    </p:spTree>
    <p:extLst>
      <p:ext uri="{BB962C8B-B14F-4D97-AF65-F5344CB8AC3E}">
        <p14:creationId xmlns:p14="http://schemas.microsoft.com/office/powerpoint/2010/main" val="15419131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Rectangle 3"/>
          <p:cNvSpPr/>
          <p:nvPr userDrawn="1"/>
        </p:nvSpPr>
        <p:spPr>
          <a:xfrm>
            <a:off x="0" y="0"/>
            <a:ext cx="12192000" cy="6858000"/>
          </a:xfrm>
          <a:prstGeom prst="rect">
            <a:avLst/>
          </a:prstGeom>
          <a:solidFill>
            <a:srgbClr val="05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606259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0" indent="0" algn="l" defTabSz="914400" rtl="0" eaLnBrk="1" latinLnBrk="0" hangingPunct="1">
        <a:spcBef>
          <a:spcPct val="20000"/>
        </a:spcBef>
        <a:buFont typeface="Arial" pitchFamily="34" charset="0"/>
        <a:buNone/>
        <a:defRPr sz="2800" kern="1200">
          <a:solidFill>
            <a:schemeClr val="bg1"/>
          </a:solidFill>
          <a:latin typeface="Arial" pitchFamily="34" charset="0"/>
          <a:ea typeface="+mn-ea"/>
          <a:cs typeface="Arial" pitchFamily="34" charset="0"/>
        </a:defRPr>
      </a:lvl1pPr>
      <a:lvl2pPr marL="457200" indent="0" algn="l" defTabSz="914400" rtl="0" eaLnBrk="1" latinLnBrk="0" hangingPunct="1">
        <a:spcBef>
          <a:spcPct val="20000"/>
        </a:spcBef>
        <a:buFont typeface="Arial" pitchFamily="34" charset="0"/>
        <a:buNone/>
        <a:defRPr sz="2400" kern="1200">
          <a:solidFill>
            <a:schemeClr val="bg1"/>
          </a:solidFill>
          <a:latin typeface="Arial" pitchFamily="34" charset="0"/>
          <a:ea typeface="+mn-ea"/>
          <a:cs typeface="Arial" pitchFamily="34" charset="0"/>
        </a:defRPr>
      </a:lvl2pPr>
      <a:lvl3pPr marL="914400" indent="0" algn="l" defTabSz="914400" rtl="0" eaLnBrk="1" latinLnBrk="0" hangingPunct="1">
        <a:spcBef>
          <a:spcPct val="20000"/>
        </a:spcBef>
        <a:buFont typeface="Arial" pitchFamily="34" charset="0"/>
        <a:buNone/>
        <a:defRPr sz="20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txBox="1">
            <a:spLocks/>
          </p:cNvSpPr>
          <p:nvPr/>
        </p:nvSpPr>
        <p:spPr>
          <a:xfrm>
            <a:off x="6744072" y="2132856"/>
            <a:ext cx="6744072" cy="2520280"/>
          </a:xfrm>
          <a:prstGeom prst="rect">
            <a:avLst/>
          </a:prstGeom>
        </p:spPr>
        <p:txBody>
          <a:bodyPr/>
          <a:lstStyle>
            <a:lvl1pPr marL="0" indent="0" algn="l" defTabSz="914400" rtl="0" eaLnBrk="1" latinLnBrk="0" hangingPunct="1">
              <a:spcBef>
                <a:spcPct val="20000"/>
              </a:spcBef>
              <a:buFont typeface="Arial" pitchFamily="34" charset="0"/>
              <a:buNone/>
              <a:defRPr sz="2800" kern="1200">
                <a:solidFill>
                  <a:schemeClr val="bg1"/>
                </a:solidFill>
                <a:latin typeface="Arial" pitchFamily="34" charset="0"/>
                <a:ea typeface="+mn-ea"/>
                <a:cs typeface="Arial" pitchFamily="34" charset="0"/>
              </a:defRPr>
            </a:lvl1pPr>
            <a:lvl2pPr marL="457200" indent="0" algn="l" defTabSz="914400" rtl="0" eaLnBrk="1" latinLnBrk="0" hangingPunct="1">
              <a:spcBef>
                <a:spcPct val="20000"/>
              </a:spcBef>
              <a:buFont typeface="Arial" pitchFamily="34" charset="0"/>
              <a:buNone/>
              <a:defRPr sz="2400" kern="1200">
                <a:solidFill>
                  <a:schemeClr val="bg1"/>
                </a:solidFill>
                <a:latin typeface="Arial" pitchFamily="34" charset="0"/>
                <a:ea typeface="+mn-ea"/>
                <a:cs typeface="Arial" pitchFamily="34" charset="0"/>
              </a:defRPr>
            </a:lvl2pPr>
            <a:lvl3pPr marL="914400" indent="0" algn="l" defTabSz="914400" rtl="0" eaLnBrk="1" latinLnBrk="0" hangingPunct="1">
              <a:spcBef>
                <a:spcPct val="20000"/>
              </a:spcBef>
              <a:buFont typeface="Arial" pitchFamily="34" charset="0"/>
              <a:buNone/>
              <a:defRPr sz="20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3200" b="1" i="0" u="none" strike="noStrike" kern="1200" cap="none" spc="0" normalizeH="0" baseline="0" noProof="0" dirty="0" smtClean="0">
                <a:ln>
                  <a:noFill/>
                </a:ln>
                <a:solidFill>
                  <a:prstClr val="white"/>
                </a:solidFill>
                <a:effectLst/>
                <a:uLnTx/>
                <a:uFillTx/>
                <a:latin typeface="Lato Medium" panose="020F0602020204030203" pitchFamily="34" charset="0"/>
                <a:ea typeface="+mn-ea"/>
                <a:cs typeface="Lato Medium" panose="020F0602020204030203" pitchFamily="34" charset="0"/>
              </a:rPr>
              <a:t>Year 12 2019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3200" b="1" dirty="0" smtClean="0">
                <a:solidFill>
                  <a:prstClr val="white"/>
                </a:solidFill>
                <a:latin typeface="Lato Medium" panose="020F0602020204030203" pitchFamily="34" charset="0"/>
                <a:cs typeface="Lato Medium" panose="020F0602020204030203" pitchFamily="34" charset="0"/>
              </a:rPr>
              <a:t>Curriculum Information</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prstClr val="white"/>
                </a:solidFill>
                <a:effectLst/>
                <a:uLnTx/>
                <a:uFillTx/>
                <a:latin typeface="Lato Medium" panose="020F0602020204030203" pitchFamily="34" charset="0"/>
                <a:ea typeface="+mn-ea"/>
                <a:cs typeface="Lato Medium" panose="020F0602020204030203" pitchFamily="34" charset="0"/>
              </a:rPr>
              <a:t>Challenge yourself!</a:t>
            </a:r>
            <a:endParaRPr kumimoji="0" lang="en-US" sz="3200" b="0" i="0" u="none" strike="noStrike" kern="1200" cap="none" spc="0" normalizeH="0" baseline="0" noProof="0" dirty="0">
              <a:ln>
                <a:noFill/>
              </a:ln>
              <a:solidFill>
                <a:prstClr val="white"/>
              </a:solidFill>
              <a:effectLst/>
              <a:uLnTx/>
              <a:uFillTx/>
              <a:latin typeface="Lato Medium" panose="020F0602020204030203" pitchFamily="34" charset="0"/>
              <a:ea typeface="+mn-ea"/>
              <a:cs typeface="Lato Medium" panose="020F0602020204030203" pitchFamily="34" charset="0"/>
            </a:endParaRPr>
          </a:p>
        </p:txBody>
      </p:sp>
      <p:sp>
        <p:nvSpPr>
          <p:cNvPr id="4" name="Rectangle 3"/>
          <p:cNvSpPr/>
          <p:nvPr/>
        </p:nvSpPr>
        <p:spPr>
          <a:xfrm>
            <a:off x="6745196" y="4437112"/>
            <a:ext cx="6096000" cy="107721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smtClean="0">
                <a:ln>
                  <a:noFill/>
                </a:ln>
                <a:solidFill>
                  <a:prstClr val="white"/>
                </a:solidFill>
                <a:effectLst/>
                <a:uLnTx/>
                <a:uFillTx/>
                <a:latin typeface="Calibri"/>
                <a:ea typeface="+mn-ea"/>
                <a:cs typeface="+mn-cs"/>
              </a:rPr>
              <a:t>Mrs Kimberly Eyre</a:t>
            </a:r>
            <a:endParaRPr kumimoji="0" lang="en-AU" sz="32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solidFill>
                <a:effectLst/>
                <a:uLnTx/>
                <a:uFillTx/>
                <a:latin typeface="Calibri"/>
                <a:ea typeface="+mn-ea"/>
                <a:cs typeface="+mn-cs"/>
              </a:rPr>
              <a:t>Acting Dean of Studies</a:t>
            </a:r>
            <a:endParaRPr kumimoji="0" lang="en-AU" sz="32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3057" y="1683795"/>
            <a:ext cx="3217540" cy="3185365"/>
          </a:xfrm>
          <a:prstGeom prst="rect">
            <a:avLst/>
          </a:prstGeom>
        </p:spPr>
      </p:pic>
      <p:cxnSp>
        <p:nvCxnSpPr>
          <p:cNvPr id="8" name="Straight Connector 7"/>
          <p:cNvCxnSpPr/>
          <p:nvPr/>
        </p:nvCxnSpPr>
        <p:spPr>
          <a:xfrm>
            <a:off x="5879976" y="1772816"/>
            <a:ext cx="0" cy="3185365"/>
          </a:xfrm>
          <a:prstGeom prst="line">
            <a:avLst/>
          </a:prstGeom>
          <a:ln>
            <a:solidFill>
              <a:srgbClr val="FFC000"/>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5356498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Literacy and numeracy requirement</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775520" y="1412776"/>
            <a:ext cx="8640960" cy="4680520"/>
          </a:xfrm>
        </p:spPr>
        <p:txBody>
          <a:bodyPr>
            <a:normAutofit/>
          </a:bodyPr>
          <a:lstStyle/>
          <a:p>
            <a:pPr lvl="1" eaLnBrk="0" fontAlgn="base" hangingPunct="0">
              <a:spcBef>
                <a:spcPts val="575"/>
              </a:spcBef>
              <a:spcAft>
                <a:spcPct val="0"/>
              </a:spcAft>
              <a:buClr>
                <a:srgbClr val="D34817"/>
              </a:buClr>
              <a:buSzPct val="85000"/>
            </a:pPr>
            <a:endParaRPr lang="en-AU" sz="2200" dirty="0"/>
          </a:p>
          <a:p>
            <a:pPr marL="914400" lvl="1" indent="-457200" eaLnBrk="0" fontAlgn="base" hangingPunct="0">
              <a:spcBef>
                <a:spcPts val="575"/>
              </a:spcBef>
              <a:spcAft>
                <a:spcPct val="0"/>
              </a:spcAft>
              <a:buClr>
                <a:schemeClr val="bg1"/>
              </a:buClr>
              <a:buSzPct val="85000"/>
              <a:buFont typeface="Arial" panose="020B0604020202020204" pitchFamily="34" charset="0"/>
              <a:buChar char="•"/>
            </a:pPr>
            <a:r>
              <a:rPr lang="en-AU" sz="2800" dirty="0">
                <a:latin typeface="Lato Medium" panose="020F0602020204030203"/>
              </a:rPr>
              <a:t>Complete a pair of Year 11 English units and a pair of Year 12 English units </a:t>
            </a:r>
            <a:r>
              <a:rPr lang="en-AU" sz="2800" dirty="0">
                <a:solidFill>
                  <a:srgbClr val="FFFF00"/>
                </a:solidFill>
                <a:latin typeface="Lato Medium" panose="020F0602020204030203"/>
              </a:rPr>
              <a:t>(a scaled ‘C’ grade is required in the Year 12 ATAR English or Literature course for entry into university)</a:t>
            </a:r>
          </a:p>
          <a:p>
            <a:pPr lvl="1" eaLnBrk="0" fontAlgn="base" hangingPunct="0">
              <a:spcBef>
                <a:spcPts val="575"/>
              </a:spcBef>
              <a:spcAft>
                <a:spcPct val="0"/>
              </a:spcAft>
              <a:buClr>
                <a:srgbClr val="D34817"/>
              </a:buClr>
              <a:buSzPct val="85000"/>
            </a:pPr>
            <a:endParaRPr lang="en-AU" sz="2800" dirty="0">
              <a:latin typeface="Lato Medium" panose="020F0602020204030203"/>
            </a:endParaRPr>
          </a:p>
          <a:p>
            <a:pPr marL="914400" lvl="1" indent="-457200" eaLnBrk="0" fontAlgn="base" hangingPunct="0">
              <a:spcBef>
                <a:spcPts val="575"/>
              </a:spcBef>
              <a:spcAft>
                <a:spcPct val="0"/>
              </a:spcAft>
              <a:buClr>
                <a:schemeClr val="bg1"/>
              </a:buClr>
              <a:buSzPct val="85000"/>
              <a:buFont typeface="Arial" panose="020B0604020202020204" pitchFamily="34" charset="0"/>
              <a:buChar char="•"/>
            </a:pPr>
            <a:r>
              <a:rPr lang="en-AU" sz="2800" dirty="0">
                <a:latin typeface="Lato Medium" panose="020F0602020204030203"/>
              </a:rPr>
              <a:t>Meet the minimum standard for literacy and numeracy through either the Online Literacy and Numeracy test (OLNA) or demonstrate Band 8 or higher in your Year 9 NAPLAN </a:t>
            </a:r>
          </a:p>
          <a:p>
            <a:pPr lvl="1" eaLnBrk="0" fontAlgn="base" hangingPunct="0">
              <a:spcBef>
                <a:spcPts val="575"/>
              </a:spcBef>
              <a:spcAft>
                <a:spcPct val="0"/>
              </a:spcAft>
              <a:buClr>
                <a:srgbClr val="D34817"/>
              </a:buClr>
              <a:buSzPct val="85000"/>
            </a:pPr>
            <a:endParaRPr lang="en-AU" sz="2800" dirty="0">
              <a:solidFill>
                <a:srgbClr val="00B0F0"/>
              </a:solidFill>
            </a:endParaRPr>
          </a:p>
        </p:txBody>
      </p:sp>
    </p:spTree>
    <p:extLst>
      <p:ext uri="{BB962C8B-B14F-4D97-AF65-F5344CB8AC3E}">
        <p14:creationId xmlns:p14="http://schemas.microsoft.com/office/powerpoint/2010/main" val="35302509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37992"/>
            <a:ext cx="10972800" cy="1143000"/>
          </a:xfrm>
        </p:spPr>
        <p:txBody>
          <a:bodyPr>
            <a:norm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Unacceptable combinations – a reminder</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endParaRPr lang="en-AU" dirty="0" smtClean="0"/>
          </a:p>
          <a:p>
            <a:pPr marL="457200" indent="-457200">
              <a:buFont typeface="Arial" panose="020B0604020202020204" pitchFamily="34" charset="0"/>
              <a:buChar char="•"/>
            </a:pPr>
            <a:endParaRPr lang="en-AU" dirty="0"/>
          </a:p>
          <a:p>
            <a:pPr algn="ctr"/>
            <a:r>
              <a:rPr lang="en-AU" dirty="0" smtClean="0">
                <a:solidFill>
                  <a:srgbClr val="FFFF00"/>
                </a:solidFill>
                <a:latin typeface="Lato Medium" panose="020F0602020204030203"/>
              </a:rPr>
              <a:t>English ATAR with Literature ATAR</a:t>
            </a:r>
          </a:p>
          <a:p>
            <a:pPr algn="ctr"/>
            <a:r>
              <a:rPr lang="en-AU" dirty="0" smtClean="0">
                <a:solidFill>
                  <a:srgbClr val="FFFF00"/>
                </a:solidFill>
                <a:latin typeface="Lato Medium" panose="020F0602020204030203"/>
              </a:rPr>
              <a:t>Physics ATAR with Integrated Science</a:t>
            </a:r>
          </a:p>
          <a:p>
            <a:pPr algn="ctr"/>
            <a:r>
              <a:rPr lang="en-AU" dirty="0" smtClean="0">
                <a:solidFill>
                  <a:srgbClr val="FFFF00"/>
                </a:solidFill>
                <a:latin typeface="Lato Medium" panose="020F0602020204030203"/>
              </a:rPr>
              <a:t>Chemistry ATAR with Integrated Science</a:t>
            </a:r>
          </a:p>
          <a:p>
            <a:pPr algn="ctr"/>
            <a:endParaRPr lang="en-AU" dirty="0" smtClean="0">
              <a:solidFill>
                <a:srgbClr val="FFFF00"/>
              </a:solidFill>
            </a:endParaRPr>
          </a:p>
          <a:p>
            <a:pPr marL="457200" indent="-457200">
              <a:buFont typeface="Arial" panose="020B0604020202020204" pitchFamily="34" charset="0"/>
              <a:buChar char="•"/>
            </a:pPr>
            <a:endParaRPr lang="en-AU" dirty="0"/>
          </a:p>
        </p:txBody>
      </p:sp>
    </p:spTree>
    <p:extLst>
      <p:ext uri="{BB962C8B-B14F-4D97-AF65-F5344CB8AC3E}">
        <p14:creationId xmlns:p14="http://schemas.microsoft.com/office/powerpoint/2010/main" val="4142116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1786210"/>
          </a:xfrm>
        </p:spPr>
        <p:txBody>
          <a:bodyPr>
            <a:no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Changing courses</a:t>
            </a:r>
            <a:b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b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2019 </a:t>
            </a:r>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WACE</a:t>
            </a:r>
          </a:p>
        </p:txBody>
      </p:sp>
      <p:sp>
        <p:nvSpPr>
          <p:cNvPr id="3" name="Content Placeholder 2"/>
          <p:cNvSpPr>
            <a:spLocks noGrp="1"/>
          </p:cNvSpPr>
          <p:nvPr>
            <p:ph idx="1"/>
          </p:nvPr>
        </p:nvSpPr>
        <p:spPr>
          <a:xfrm>
            <a:off x="2012752" y="1916833"/>
            <a:ext cx="8219256" cy="4525963"/>
          </a:xfrm>
        </p:spPr>
        <p:txBody>
          <a:bodyPr>
            <a:normAutofit/>
          </a:bodyPr>
          <a:lstStyle/>
          <a:p>
            <a:pPr fontAlgn="base">
              <a:spcBef>
                <a:spcPts val="575"/>
              </a:spcBef>
              <a:spcAft>
                <a:spcPct val="0"/>
              </a:spcAft>
              <a:buClr>
                <a:srgbClr val="D34817"/>
              </a:buClr>
              <a:buSzPct val="85000"/>
            </a:pPr>
            <a:endParaRPr lang="en-US" dirty="0" smtClean="0">
              <a:solidFill>
                <a:srgbClr val="00B0F0"/>
              </a:solidFill>
            </a:endParaRPr>
          </a:p>
          <a:p>
            <a:pPr marL="442913" fontAlgn="base">
              <a:spcBef>
                <a:spcPts val="575"/>
              </a:spcBef>
              <a:spcAft>
                <a:spcPct val="0"/>
              </a:spcAft>
              <a:buClr>
                <a:srgbClr val="D34817"/>
              </a:buClr>
              <a:buSzPct val="85000"/>
            </a:pPr>
            <a:r>
              <a:rPr lang="en-US" dirty="0" smtClean="0">
                <a:latin typeface="Lato Medium" panose="020F0602020204030203"/>
              </a:rPr>
              <a:t>Students may change courses however please seek advice from the Curriculum or Careers Office if you are intending to do this</a:t>
            </a:r>
          </a:p>
          <a:p>
            <a:pPr marL="442913" fontAlgn="base">
              <a:spcBef>
                <a:spcPts val="575"/>
              </a:spcBef>
              <a:spcAft>
                <a:spcPct val="0"/>
              </a:spcAft>
              <a:buClr>
                <a:srgbClr val="D34817"/>
              </a:buClr>
              <a:buSzPct val="85000"/>
            </a:pPr>
            <a:endParaRPr lang="en-US" sz="2000" dirty="0">
              <a:latin typeface="Lato Medium" panose="020F0602020204030203"/>
            </a:endParaRPr>
          </a:p>
          <a:p>
            <a:pPr marL="442913" fontAlgn="base">
              <a:spcBef>
                <a:spcPts val="575"/>
              </a:spcBef>
              <a:spcAft>
                <a:spcPct val="0"/>
              </a:spcAft>
              <a:buClr>
                <a:srgbClr val="D34817"/>
              </a:buClr>
              <a:buSzPct val="85000"/>
            </a:pPr>
            <a:r>
              <a:rPr lang="en-US" dirty="0" smtClean="0">
                <a:solidFill>
                  <a:srgbClr val="FFFF00"/>
                </a:solidFill>
                <a:latin typeface="Lato Medium" panose="020F0602020204030203"/>
              </a:rPr>
              <a:t>Students are generally unable to change courses after Week 6, Term 1 2019 as the content is a full year program and cannot be reported as separate units </a:t>
            </a:r>
          </a:p>
          <a:p>
            <a:pPr fontAlgn="base">
              <a:spcBef>
                <a:spcPts val="575"/>
              </a:spcBef>
              <a:spcAft>
                <a:spcPct val="0"/>
              </a:spcAft>
              <a:buClr>
                <a:srgbClr val="D34817"/>
              </a:buClr>
              <a:buSzPct val="85000"/>
            </a:pPr>
            <a:endParaRPr lang="en-US" dirty="0"/>
          </a:p>
          <a:p>
            <a:endParaRPr lang="en-AU" dirty="0"/>
          </a:p>
        </p:txBody>
      </p:sp>
    </p:spTree>
    <p:extLst>
      <p:ext uri="{BB962C8B-B14F-4D97-AF65-F5344CB8AC3E}">
        <p14:creationId xmlns:p14="http://schemas.microsoft.com/office/powerpoint/2010/main" val="3481353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135560" y="1268760"/>
            <a:ext cx="8136904" cy="5544616"/>
          </a:xfrm>
        </p:spPr>
        <p:txBody>
          <a:bodyPr>
            <a:normAutofit lnSpcReduction="10000"/>
          </a:bodyPr>
          <a:lstStyle/>
          <a:p>
            <a:pPr marL="285750" indent="-285750" fontAlgn="base">
              <a:spcBef>
                <a:spcPts val="432"/>
              </a:spcBef>
              <a:buClr>
                <a:schemeClr val="bg1"/>
              </a:buClr>
              <a:buFont typeface="Arial" pitchFamily="34" charset="0"/>
              <a:buChar char="•"/>
            </a:pPr>
            <a:r>
              <a:rPr lang="en-AU" sz="2200" dirty="0">
                <a:latin typeface="Lato Medium" panose="020F0602020204030203"/>
              </a:rPr>
              <a:t>Must</a:t>
            </a:r>
            <a:r>
              <a:rPr lang="en-AU" sz="2200" dirty="0">
                <a:solidFill>
                  <a:srgbClr val="00B0F0"/>
                </a:solidFill>
                <a:latin typeface="Lato Medium" panose="020F0602020204030203"/>
              </a:rPr>
              <a:t> </a:t>
            </a:r>
            <a:r>
              <a:rPr lang="en-AU" sz="2200" dirty="0">
                <a:solidFill>
                  <a:srgbClr val="FFFF00"/>
                </a:solidFill>
                <a:latin typeface="Lato Medium" panose="020F0602020204030203"/>
              </a:rPr>
              <a:t>achieve WACE </a:t>
            </a:r>
            <a:r>
              <a:rPr lang="en-AU" sz="2200" dirty="0">
                <a:latin typeface="Lato Medium" panose="020F0602020204030203"/>
              </a:rPr>
              <a:t>Graduation</a:t>
            </a:r>
          </a:p>
          <a:p>
            <a:pPr marL="285750" indent="-285750" fontAlgn="base">
              <a:spcBef>
                <a:spcPts val="432"/>
              </a:spcBef>
              <a:buClr>
                <a:schemeClr val="bg1"/>
              </a:buClr>
              <a:buFont typeface="Arial" pitchFamily="34" charset="0"/>
              <a:buChar char="•"/>
            </a:pPr>
            <a:r>
              <a:rPr lang="en-AU" sz="2200" dirty="0">
                <a:latin typeface="Lato Medium" panose="020F0602020204030203"/>
              </a:rPr>
              <a:t>Achieve</a:t>
            </a:r>
            <a:r>
              <a:rPr lang="en-AU" sz="2200" dirty="0">
                <a:solidFill>
                  <a:srgbClr val="00B0F0"/>
                </a:solidFill>
                <a:latin typeface="Lato Medium" panose="020F0602020204030203"/>
              </a:rPr>
              <a:t> </a:t>
            </a:r>
            <a:r>
              <a:rPr lang="en-AU" sz="2200" dirty="0">
                <a:solidFill>
                  <a:srgbClr val="FFFF00"/>
                </a:solidFill>
                <a:latin typeface="Lato Medium" panose="020F0602020204030203"/>
              </a:rPr>
              <a:t>competence in English </a:t>
            </a:r>
          </a:p>
          <a:p>
            <a:pPr marL="285750" indent="-285750" fontAlgn="base">
              <a:spcBef>
                <a:spcPts val="432"/>
              </a:spcBef>
              <a:buClr>
                <a:schemeClr val="bg1"/>
              </a:buClr>
              <a:buFont typeface="Arial" pitchFamily="34" charset="0"/>
              <a:buChar char="•"/>
            </a:pPr>
            <a:r>
              <a:rPr lang="en-AU" sz="2200" dirty="0">
                <a:latin typeface="Lato Medium" panose="020F0602020204030203"/>
              </a:rPr>
              <a:t>Sit the external WACE exams for ATAR courses</a:t>
            </a:r>
          </a:p>
          <a:p>
            <a:pPr marL="285750" indent="-285750" fontAlgn="base">
              <a:spcBef>
                <a:spcPts val="432"/>
              </a:spcBef>
              <a:buClr>
                <a:schemeClr val="bg1"/>
              </a:buClr>
              <a:buFont typeface="Arial" pitchFamily="34" charset="0"/>
              <a:buChar char="•"/>
            </a:pPr>
            <a:r>
              <a:rPr lang="en-AU" sz="2200" dirty="0">
                <a:latin typeface="Lato Medium" panose="020F0602020204030203"/>
              </a:rPr>
              <a:t>Generate an ATAR (Australian Tertiary Admissions Rank) based on top four marks </a:t>
            </a:r>
          </a:p>
          <a:p>
            <a:pPr marL="285750" indent="-285750" fontAlgn="base">
              <a:spcBef>
                <a:spcPts val="432"/>
              </a:spcBef>
              <a:buClr>
                <a:schemeClr val="bg1"/>
              </a:buClr>
              <a:buFont typeface="Arial" pitchFamily="34" charset="0"/>
              <a:buChar char="•"/>
            </a:pPr>
            <a:r>
              <a:rPr lang="en-AU" sz="2200" dirty="0">
                <a:solidFill>
                  <a:srgbClr val="FFFF00"/>
                </a:solidFill>
                <a:latin typeface="Lato Medium" panose="020F0602020204030203"/>
              </a:rPr>
              <a:t>Generally students at LJBC take five ATAR courses in </a:t>
            </a:r>
            <a:r>
              <a:rPr lang="en-AU" sz="2200" dirty="0" smtClean="0">
                <a:solidFill>
                  <a:srgbClr val="FFFF00"/>
                </a:solidFill>
                <a:latin typeface="Lato Medium" panose="020F0602020204030203"/>
              </a:rPr>
              <a:t>Year </a:t>
            </a:r>
            <a:r>
              <a:rPr lang="en-AU" sz="2200" dirty="0">
                <a:solidFill>
                  <a:srgbClr val="FFFF00"/>
                </a:solidFill>
                <a:latin typeface="Lato Medium" panose="020F0602020204030203"/>
              </a:rPr>
              <a:t>12 to support University entry </a:t>
            </a:r>
          </a:p>
          <a:p>
            <a:pPr marL="285750" indent="-285750" fontAlgn="base">
              <a:spcBef>
                <a:spcPts val="432"/>
              </a:spcBef>
              <a:buClr>
                <a:schemeClr val="bg1"/>
              </a:buClr>
              <a:buFont typeface="Arial" pitchFamily="34" charset="0"/>
              <a:buChar char="•"/>
            </a:pPr>
            <a:r>
              <a:rPr lang="en-AU" sz="2200" dirty="0">
                <a:latin typeface="Lato Medium" panose="020F0602020204030203"/>
              </a:rPr>
              <a:t>Scaled mark of 50 in specific courses including English – check TISC website for prerequisites for entrance to university courses </a:t>
            </a:r>
          </a:p>
          <a:p>
            <a:pPr marL="285750" indent="-285750" fontAlgn="base">
              <a:spcBef>
                <a:spcPts val="432"/>
              </a:spcBef>
              <a:buClr>
                <a:schemeClr val="bg1"/>
              </a:buClr>
              <a:buFont typeface="Arial" pitchFamily="34" charset="0"/>
              <a:buChar char="•"/>
            </a:pPr>
            <a:r>
              <a:rPr lang="en-AU" sz="2200" dirty="0">
                <a:latin typeface="Lato Medium" panose="020F0602020204030203"/>
              </a:rPr>
              <a:t>Tertiary Entrance Aggregate (TEA) from </a:t>
            </a:r>
            <a:r>
              <a:rPr lang="en-AU" sz="2200" dirty="0">
                <a:solidFill>
                  <a:srgbClr val="FFFF00"/>
                </a:solidFill>
                <a:latin typeface="Lato Medium" panose="020F0602020204030203"/>
              </a:rPr>
              <a:t>summing best four scaled results </a:t>
            </a:r>
            <a:r>
              <a:rPr lang="en-AU" sz="2200" dirty="0">
                <a:latin typeface="Lato Medium" panose="020F0602020204030203"/>
              </a:rPr>
              <a:t>– (doesn’t have to include English or </a:t>
            </a:r>
            <a:r>
              <a:rPr lang="en-AU" sz="2200" dirty="0" smtClean="0">
                <a:latin typeface="Lato Medium" panose="020F0602020204030203"/>
              </a:rPr>
              <a:t>Mathematics </a:t>
            </a:r>
            <a:r>
              <a:rPr lang="en-AU" sz="2200" dirty="0">
                <a:latin typeface="Lato Medium" panose="020F0602020204030203"/>
              </a:rPr>
              <a:t>– just four highest)</a:t>
            </a:r>
          </a:p>
          <a:p>
            <a:pPr marL="285750" indent="-285750" fontAlgn="base">
              <a:spcBef>
                <a:spcPts val="432"/>
              </a:spcBef>
              <a:buClr>
                <a:schemeClr val="bg1"/>
              </a:buClr>
              <a:buFont typeface="Arial" pitchFamily="34" charset="0"/>
              <a:buChar char="•"/>
            </a:pPr>
            <a:r>
              <a:rPr lang="en-AU" sz="2200" dirty="0">
                <a:latin typeface="Lato Medium" panose="020F0602020204030203"/>
              </a:rPr>
              <a:t>TEA from any combination of ATAR courses to create an ATAR (Australian Tertiary Admission Rank)</a:t>
            </a:r>
          </a:p>
          <a:p>
            <a:pPr marL="285750" indent="-285750" fontAlgn="base">
              <a:spcBef>
                <a:spcPts val="432"/>
              </a:spcBef>
              <a:buClr>
                <a:schemeClr val="bg1"/>
              </a:buClr>
              <a:buFont typeface="Arial" pitchFamily="34" charset="0"/>
              <a:buChar char="•"/>
            </a:pPr>
            <a:r>
              <a:rPr lang="en-AU" sz="2200" dirty="0">
                <a:latin typeface="Lato Medium" panose="020F0602020204030203"/>
              </a:rPr>
              <a:t>Some unacceptable pairs of courses</a:t>
            </a:r>
          </a:p>
          <a:p>
            <a:pPr fontAlgn="base">
              <a:spcBef>
                <a:spcPts val="432"/>
              </a:spcBef>
            </a:pPr>
            <a:endParaRPr lang="en-AU" sz="1800" dirty="0">
              <a:solidFill>
                <a:srgbClr val="FFFF00"/>
              </a:solidFill>
              <a:latin typeface="Lato Medium" panose="020F0602020204030203"/>
            </a:endParaRPr>
          </a:p>
        </p:txBody>
      </p:sp>
      <p:sp>
        <p:nvSpPr>
          <p:cNvPr id="5" name="Title 4"/>
          <p:cNvSpPr>
            <a:spLocks noGrp="1"/>
          </p:cNvSpPr>
          <p:nvPr>
            <p:ph type="title"/>
          </p:nvPr>
        </p:nvSpPr>
        <p:spPr>
          <a:xfrm>
            <a:off x="1981200" y="-27384"/>
            <a:ext cx="8291264" cy="1368152"/>
          </a:xfrm>
        </p:spPr>
        <p:txBody>
          <a:bodyPr>
            <a:noAutofit/>
          </a:bodyPr>
          <a:lstStyle/>
          <a:p>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University </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entrance 2020</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Tree>
    <p:extLst>
      <p:ext uri="{BB962C8B-B14F-4D97-AF65-F5344CB8AC3E}">
        <p14:creationId xmlns:p14="http://schemas.microsoft.com/office/powerpoint/2010/main" val="26465881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University entrance </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2020 – ATAR Bonus</a:t>
            </a:r>
            <a:endParaRPr lang="en-AU" dirty="0">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609600" y="1600201"/>
            <a:ext cx="10972800" cy="4525963"/>
          </a:xfrm>
        </p:spPr>
        <p:txBody>
          <a:bodyPr/>
          <a:lstStyle/>
          <a:p>
            <a:r>
              <a:rPr lang="en-AU" dirty="0">
                <a:solidFill>
                  <a:srgbClr val="FFFF00"/>
                </a:solidFill>
                <a:latin typeface="Lato Medium" panose="020F0602020204030203"/>
              </a:rPr>
              <a:t>Some Universities in WA offer a LOTE bonus, a Mathematics Methods and Mathematics Specialist Bonus of 10% extra on the scaled course score</a:t>
            </a:r>
          </a:p>
          <a:p>
            <a:endParaRPr lang="en-US" dirty="0" smtClean="0">
              <a:latin typeface="Lato Medium" panose="020F0602020204030203"/>
            </a:endParaRPr>
          </a:p>
          <a:p>
            <a:r>
              <a:rPr lang="en-US" dirty="0" smtClean="0">
                <a:latin typeface="Lato Medium" panose="020F0602020204030203"/>
              </a:rPr>
              <a:t>Take the most challenging courses of which you are capable!</a:t>
            </a:r>
          </a:p>
          <a:p>
            <a:endParaRPr lang="en-US" dirty="0" smtClean="0">
              <a:latin typeface="Lato Medium" panose="020F0602020204030203"/>
            </a:endParaRPr>
          </a:p>
          <a:p>
            <a:r>
              <a:rPr lang="en-AU" dirty="0" smtClean="0">
                <a:latin typeface="Lato Medium" panose="020F0602020204030203"/>
              </a:rPr>
              <a:t>Ensure you meet the prerequisites for each of these Year 12 Courses</a:t>
            </a:r>
            <a:endParaRPr lang="en-US" dirty="0" smtClean="0">
              <a:latin typeface="Lato Medium" panose="020F0602020204030203"/>
            </a:endParaRPr>
          </a:p>
        </p:txBody>
      </p:sp>
    </p:spTree>
    <p:extLst>
      <p:ext uri="{BB962C8B-B14F-4D97-AF65-F5344CB8AC3E}">
        <p14:creationId xmlns:p14="http://schemas.microsoft.com/office/powerpoint/2010/main" val="3730730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1504" y="116632"/>
            <a:ext cx="8928992" cy="2016224"/>
          </a:xfrm>
        </p:spPr>
        <p:txBody>
          <a:bodyPr>
            <a:noAutofit/>
          </a:bodyPr>
          <a:lstStyle/>
          <a:p>
            <a:r>
              <a:rPr lang="en-AU" sz="2800" b="1" dirty="0">
                <a:solidFill>
                  <a:srgbClr val="FFFF00"/>
                </a:solidFill>
                <a:latin typeface="Lato Heavy" panose="020F0502020204030203" pitchFamily="34" charset="0"/>
                <a:ea typeface="Lato Heavy" panose="020F0502020204030203" pitchFamily="34" charset="0"/>
                <a:cs typeface="Lato Heavy" panose="020F0502020204030203" pitchFamily="34" charset="0"/>
              </a:rPr>
              <a:t>ATAR (Australian Tertiary Admissions Rank) – </a:t>
            </a:r>
            <a:br>
              <a:rPr lang="en-AU" sz="2800" b="1" dirty="0">
                <a:solidFill>
                  <a:srgbClr val="FFFF00"/>
                </a:solidFill>
                <a:latin typeface="Lato Heavy" panose="020F0502020204030203" pitchFamily="34" charset="0"/>
                <a:ea typeface="Lato Heavy" panose="020F0502020204030203" pitchFamily="34" charset="0"/>
                <a:cs typeface="Lato Heavy" panose="020F0502020204030203" pitchFamily="34" charset="0"/>
              </a:rPr>
            </a:br>
            <a:r>
              <a:rPr lang="en-AU" sz="2800" b="1" dirty="0">
                <a:solidFill>
                  <a:srgbClr val="FFFF00"/>
                </a:solidFill>
                <a:latin typeface="Lato Heavy" panose="020F0502020204030203" pitchFamily="34" charset="0"/>
                <a:ea typeface="Lato Heavy" panose="020F0502020204030203" pitchFamily="34" charset="0"/>
                <a:cs typeface="Lato Heavy" panose="020F0502020204030203" pitchFamily="34" charset="0"/>
              </a:rPr>
              <a:t>What does it mean?</a:t>
            </a:r>
            <a:r>
              <a:rPr lang="en-AU" sz="2800" b="1" dirty="0">
                <a:solidFill>
                  <a:srgbClr val="FFFF00"/>
                </a:solidFill>
              </a:rPr>
              <a:t/>
            </a:r>
            <a:br>
              <a:rPr lang="en-AU" sz="2800" b="1" dirty="0">
                <a:solidFill>
                  <a:srgbClr val="FFFF00"/>
                </a:solidFill>
              </a:rPr>
            </a:br>
            <a:r>
              <a:rPr lang="en-AU" sz="2800" dirty="0">
                <a:latin typeface="Lato Medium" panose="020F0602020204030203"/>
              </a:rPr>
              <a:t>Relating Year 11 to likely Year 12 performance </a:t>
            </a:r>
            <a:br>
              <a:rPr lang="en-AU" sz="2800" dirty="0">
                <a:latin typeface="Lato Medium" panose="020F0602020204030203"/>
              </a:rPr>
            </a:br>
            <a:r>
              <a:rPr lang="en-AU" sz="2800" i="1" dirty="0">
                <a:latin typeface="Lato Medium" panose="020F0602020204030203"/>
              </a:rPr>
              <a:t>(good indicator is Year 11 examination results)</a:t>
            </a:r>
          </a:p>
        </p:txBody>
      </p:sp>
      <p:graphicFrame>
        <p:nvGraphicFramePr>
          <p:cNvPr id="4" name="Content Placeholder 3"/>
          <p:cNvGraphicFramePr>
            <a:graphicFrameLocks noGrp="1"/>
          </p:cNvGraphicFramePr>
          <p:nvPr>
            <p:ph idx="1"/>
            <p:extLst/>
          </p:nvPr>
        </p:nvGraphicFramePr>
        <p:xfrm>
          <a:off x="2005440" y="2492896"/>
          <a:ext cx="8219256" cy="3948000"/>
        </p:xfrm>
        <a:graphic>
          <a:graphicData uri="http://schemas.openxmlformats.org/drawingml/2006/table">
            <a:tbl>
              <a:tblPr firstRow="1" bandRow="1">
                <a:tableStyleId>{5C22544A-7EE6-4342-B048-85BDC9FD1C3A}</a:tableStyleId>
              </a:tblPr>
              <a:tblGrid>
                <a:gridCol w="2732856">
                  <a:extLst>
                    <a:ext uri="{9D8B030D-6E8A-4147-A177-3AD203B41FA5}">
                      <a16:colId xmlns:a16="http://schemas.microsoft.com/office/drawing/2014/main" xmlns="" val="20000"/>
                    </a:ext>
                  </a:extLst>
                </a:gridCol>
                <a:gridCol w="2743200">
                  <a:extLst>
                    <a:ext uri="{9D8B030D-6E8A-4147-A177-3AD203B41FA5}">
                      <a16:colId xmlns:a16="http://schemas.microsoft.com/office/drawing/2014/main" xmlns="" val="20001"/>
                    </a:ext>
                  </a:extLst>
                </a:gridCol>
                <a:gridCol w="2743200">
                  <a:extLst>
                    <a:ext uri="{9D8B030D-6E8A-4147-A177-3AD203B41FA5}">
                      <a16:colId xmlns:a16="http://schemas.microsoft.com/office/drawing/2014/main" xmlns="" val="20002"/>
                    </a:ext>
                  </a:extLst>
                </a:gridCol>
              </a:tblGrid>
              <a:tr h="580513">
                <a:tc>
                  <a:txBody>
                    <a:bodyPr/>
                    <a:lstStyle/>
                    <a:p>
                      <a:r>
                        <a:rPr lang="en-AU" dirty="0" smtClean="0"/>
                        <a:t>Marks in Year 11 best four courses</a:t>
                      </a:r>
                      <a:endParaRPr lang="en-AU" dirty="0"/>
                    </a:p>
                  </a:txBody>
                  <a:tcPr/>
                </a:tc>
                <a:tc>
                  <a:txBody>
                    <a:bodyPr/>
                    <a:lstStyle/>
                    <a:p>
                      <a:r>
                        <a:rPr lang="en-AU" dirty="0" smtClean="0"/>
                        <a:t>Approximate grade</a:t>
                      </a:r>
                      <a:endParaRPr lang="en-AU" dirty="0"/>
                    </a:p>
                  </a:txBody>
                  <a:tcPr/>
                </a:tc>
                <a:tc>
                  <a:txBody>
                    <a:bodyPr/>
                    <a:lstStyle/>
                    <a:p>
                      <a:r>
                        <a:rPr lang="en-AU" dirty="0" smtClean="0"/>
                        <a:t>Likely</a:t>
                      </a:r>
                      <a:r>
                        <a:rPr lang="en-AU" baseline="0" dirty="0" smtClean="0"/>
                        <a:t> ATAR</a:t>
                      </a:r>
                      <a:endParaRPr lang="en-AU" dirty="0"/>
                    </a:p>
                  </a:txBody>
                  <a:tcPr/>
                </a:tc>
                <a:extLst>
                  <a:ext uri="{0D108BD9-81ED-4DB2-BD59-A6C34878D82A}">
                    <a16:rowId xmlns:a16="http://schemas.microsoft.com/office/drawing/2014/main" xmlns="" val="10000"/>
                  </a:ext>
                </a:extLst>
              </a:tr>
              <a:tr h="661584">
                <a:tc>
                  <a:txBody>
                    <a:bodyPr/>
                    <a:lstStyle/>
                    <a:p>
                      <a:r>
                        <a:rPr lang="en-AU" dirty="0" smtClean="0"/>
                        <a:t>Averaging about 80</a:t>
                      </a:r>
                      <a:endParaRPr lang="en-AU" dirty="0"/>
                    </a:p>
                  </a:txBody>
                  <a:tcPr/>
                </a:tc>
                <a:tc>
                  <a:txBody>
                    <a:bodyPr/>
                    <a:lstStyle/>
                    <a:p>
                      <a:r>
                        <a:rPr lang="en-AU" dirty="0" smtClean="0"/>
                        <a:t>A</a:t>
                      </a:r>
                      <a:endParaRPr lang="en-AU" dirty="0"/>
                    </a:p>
                  </a:txBody>
                  <a:tcPr/>
                </a:tc>
                <a:tc>
                  <a:txBody>
                    <a:bodyPr/>
                    <a:lstStyle/>
                    <a:p>
                      <a:r>
                        <a:rPr lang="en-AU" dirty="0" smtClean="0"/>
                        <a:t>95</a:t>
                      </a:r>
                      <a:endParaRPr lang="en-AU" dirty="0"/>
                    </a:p>
                  </a:txBody>
                  <a:tcPr/>
                </a:tc>
                <a:extLst>
                  <a:ext uri="{0D108BD9-81ED-4DB2-BD59-A6C34878D82A}">
                    <a16:rowId xmlns:a16="http://schemas.microsoft.com/office/drawing/2014/main" xmlns="" val="10001"/>
                  </a:ext>
                </a:extLst>
              </a:tr>
              <a:tr h="661584">
                <a:tc>
                  <a:txBody>
                    <a:bodyPr/>
                    <a:lstStyle/>
                    <a:p>
                      <a:r>
                        <a:rPr lang="en-AU" dirty="0" smtClean="0"/>
                        <a:t>Averaging about 75</a:t>
                      </a:r>
                      <a:endParaRPr lang="en-AU" dirty="0"/>
                    </a:p>
                  </a:txBody>
                  <a:tcPr/>
                </a:tc>
                <a:tc>
                  <a:txBody>
                    <a:bodyPr/>
                    <a:lstStyle/>
                    <a:p>
                      <a:r>
                        <a:rPr lang="en-AU" dirty="0" smtClean="0"/>
                        <a:t>A</a:t>
                      </a:r>
                      <a:endParaRPr lang="en-AU" dirty="0"/>
                    </a:p>
                  </a:txBody>
                  <a:tcPr/>
                </a:tc>
                <a:tc>
                  <a:txBody>
                    <a:bodyPr/>
                    <a:lstStyle/>
                    <a:p>
                      <a:r>
                        <a:rPr lang="en-AU" dirty="0" smtClean="0"/>
                        <a:t>90</a:t>
                      </a:r>
                      <a:endParaRPr lang="en-AU" dirty="0"/>
                    </a:p>
                  </a:txBody>
                  <a:tcPr/>
                </a:tc>
                <a:extLst>
                  <a:ext uri="{0D108BD9-81ED-4DB2-BD59-A6C34878D82A}">
                    <a16:rowId xmlns:a16="http://schemas.microsoft.com/office/drawing/2014/main" xmlns="" val="10002"/>
                  </a:ext>
                </a:extLst>
              </a:tr>
              <a:tr h="661584">
                <a:tc>
                  <a:txBody>
                    <a:bodyPr/>
                    <a:lstStyle/>
                    <a:p>
                      <a:r>
                        <a:rPr lang="en-AU" dirty="0" smtClean="0"/>
                        <a:t>Averaging about 65</a:t>
                      </a:r>
                      <a:endParaRPr lang="en-AU" dirty="0"/>
                    </a:p>
                  </a:txBody>
                  <a:tcPr/>
                </a:tc>
                <a:tc>
                  <a:txBody>
                    <a:bodyPr/>
                    <a:lstStyle/>
                    <a:p>
                      <a:r>
                        <a:rPr lang="en-AU" dirty="0" smtClean="0"/>
                        <a:t>B</a:t>
                      </a:r>
                      <a:endParaRPr lang="en-AU" dirty="0"/>
                    </a:p>
                  </a:txBody>
                  <a:tcPr/>
                </a:tc>
                <a:tc>
                  <a:txBody>
                    <a:bodyPr/>
                    <a:lstStyle/>
                    <a:p>
                      <a:r>
                        <a:rPr lang="en-AU" dirty="0" smtClean="0"/>
                        <a:t>79</a:t>
                      </a:r>
                      <a:endParaRPr lang="en-AU" dirty="0"/>
                    </a:p>
                  </a:txBody>
                  <a:tcPr/>
                </a:tc>
                <a:extLst>
                  <a:ext uri="{0D108BD9-81ED-4DB2-BD59-A6C34878D82A}">
                    <a16:rowId xmlns:a16="http://schemas.microsoft.com/office/drawing/2014/main" xmlns="" val="10003"/>
                  </a:ext>
                </a:extLst>
              </a:tr>
              <a:tr h="661584">
                <a:tc>
                  <a:txBody>
                    <a:bodyPr/>
                    <a:lstStyle/>
                    <a:p>
                      <a:r>
                        <a:rPr lang="en-AU" dirty="0" smtClean="0"/>
                        <a:t>Averaging about 55</a:t>
                      </a:r>
                      <a:endParaRPr lang="en-AU" dirty="0"/>
                    </a:p>
                  </a:txBody>
                  <a:tcPr/>
                </a:tc>
                <a:tc>
                  <a:txBody>
                    <a:bodyPr/>
                    <a:lstStyle/>
                    <a:p>
                      <a:r>
                        <a:rPr lang="en-AU" dirty="0" smtClean="0"/>
                        <a:t>C</a:t>
                      </a:r>
                      <a:endParaRPr lang="en-AU" dirty="0"/>
                    </a:p>
                  </a:txBody>
                  <a:tcPr/>
                </a:tc>
                <a:tc>
                  <a:txBody>
                    <a:bodyPr/>
                    <a:lstStyle/>
                    <a:p>
                      <a:r>
                        <a:rPr lang="en-AU" dirty="0" smtClean="0"/>
                        <a:t>64</a:t>
                      </a:r>
                      <a:endParaRPr lang="en-AU" dirty="0"/>
                    </a:p>
                  </a:txBody>
                  <a:tcPr/>
                </a:tc>
                <a:extLst>
                  <a:ext uri="{0D108BD9-81ED-4DB2-BD59-A6C34878D82A}">
                    <a16:rowId xmlns:a16="http://schemas.microsoft.com/office/drawing/2014/main" xmlns="" val="10004"/>
                  </a:ext>
                </a:extLst>
              </a:tr>
              <a:tr h="661584">
                <a:tc>
                  <a:txBody>
                    <a:bodyPr/>
                    <a:lstStyle/>
                    <a:p>
                      <a:r>
                        <a:rPr lang="en-AU" dirty="0" smtClean="0"/>
                        <a:t>Averaging about 50</a:t>
                      </a:r>
                      <a:endParaRPr lang="en-AU" dirty="0"/>
                    </a:p>
                  </a:txBody>
                  <a:tcPr/>
                </a:tc>
                <a:tc>
                  <a:txBody>
                    <a:bodyPr/>
                    <a:lstStyle/>
                    <a:p>
                      <a:r>
                        <a:rPr lang="en-AU" dirty="0" smtClean="0"/>
                        <a:t>D</a:t>
                      </a:r>
                      <a:endParaRPr lang="en-AU" dirty="0"/>
                    </a:p>
                  </a:txBody>
                  <a:tcPr/>
                </a:tc>
                <a:tc>
                  <a:txBody>
                    <a:bodyPr/>
                    <a:lstStyle/>
                    <a:p>
                      <a:r>
                        <a:rPr lang="en-AU" dirty="0" smtClean="0"/>
                        <a:t>56</a:t>
                      </a:r>
                      <a:endParaRPr lang="en-AU" dirty="0"/>
                    </a:p>
                  </a:txBody>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11125315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063552" y="274638"/>
            <a:ext cx="8147248" cy="2146250"/>
          </a:xfrm>
        </p:spPr>
        <p:txBody>
          <a:bodyPr>
            <a:noAutofit/>
          </a:bodyPr>
          <a:lstStyle/>
          <a:p>
            <a:pPr algn="ctr" eaLnBrk="1" hangingPunct="1"/>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Approximate average scaled scores required for corresponding ATAR</a:t>
            </a:r>
            <a:r>
              <a:rPr lang="en-AU" b="1" dirty="0" smtClean="0">
                <a:solidFill>
                  <a:srgbClr val="00B0F0"/>
                </a:solidFill>
                <a:latin typeface="Arial" panose="020B0604020202020204" pitchFamily="34" charset="0"/>
              </a:rPr>
              <a:t/>
            </a:r>
            <a:br>
              <a:rPr lang="en-AU" b="1" dirty="0" smtClean="0">
                <a:solidFill>
                  <a:srgbClr val="00B0F0"/>
                </a:solidFill>
                <a:latin typeface="Arial" panose="020B0604020202020204" pitchFamily="34" charset="0"/>
              </a:rPr>
            </a:br>
            <a:r>
              <a:rPr lang="en-AU" dirty="0" smtClean="0">
                <a:solidFill>
                  <a:srgbClr val="00B0F0"/>
                </a:solidFill>
                <a:latin typeface="Arial" panose="020B0604020202020204" pitchFamily="34" charset="0"/>
              </a:rPr>
              <a:t/>
            </a:r>
            <a:br>
              <a:rPr lang="en-AU" dirty="0" smtClean="0">
                <a:solidFill>
                  <a:srgbClr val="00B0F0"/>
                </a:solidFill>
                <a:latin typeface="Arial" panose="020B0604020202020204" pitchFamily="34" charset="0"/>
              </a:rPr>
            </a:br>
            <a:endParaRPr lang="en-AU" dirty="0" smtClean="0">
              <a:solidFill>
                <a:srgbClr val="00B0F0"/>
              </a:solidFill>
              <a:latin typeface="Arial" panose="020B0604020202020204" pitchFamily="34" charset="0"/>
            </a:endParaRPr>
          </a:p>
        </p:txBody>
      </p:sp>
      <p:sp>
        <p:nvSpPr>
          <p:cNvPr id="19459" name="Rectangle 3"/>
          <p:cNvSpPr>
            <a:spLocks noGrp="1" noChangeArrowheads="1"/>
          </p:cNvSpPr>
          <p:nvPr>
            <p:ph type="body" idx="1"/>
          </p:nvPr>
        </p:nvSpPr>
        <p:spPr>
          <a:xfrm>
            <a:off x="2927648" y="2420888"/>
            <a:ext cx="7283152" cy="3672408"/>
          </a:xfrm>
        </p:spPr>
        <p:txBody>
          <a:bodyPr>
            <a:normAutofit lnSpcReduction="10000"/>
          </a:bodyPr>
          <a:lstStyle/>
          <a:p>
            <a:pPr marL="571500" indent="-571500"/>
            <a:r>
              <a:rPr lang="en-AU" dirty="0">
                <a:solidFill>
                  <a:srgbClr val="FFFF00"/>
                </a:solidFill>
                <a:latin typeface="Lato Medium" panose="020F0602020204030203"/>
              </a:rPr>
              <a:t>Average scaled 		         ATAR</a:t>
            </a:r>
          </a:p>
          <a:p>
            <a:pPr marL="571500" indent="-571500"/>
            <a:r>
              <a:rPr lang="en-AU" dirty="0">
                <a:solidFill>
                  <a:srgbClr val="FFFF00"/>
                </a:solidFill>
                <a:latin typeface="Lato Medium" panose="020F0602020204030203"/>
              </a:rPr>
              <a:t>       scores			  </a:t>
            </a:r>
            <a:r>
              <a:rPr lang="en-AU" dirty="0" smtClean="0">
                <a:solidFill>
                  <a:srgbClr val="FFFF00"/>
                </a:solidFill>
                <a:latin typeface="Lato Medium" panose="020F0602020204030203"/>
              </a:rPr>
              <a:t> </a:t>
            </a:r>
            <a:r>
              <a:rPr lang="en-AU" dirty="0">
                <a:solidFill>
                  <a:srgbClr val="FFFF00"/>
                </a:solidFill>
                <a:latin typeface="Lato Medium" panose="020F0602020204030203"/>
              </a:rPr>
              <a:t>(approximate)</a:t>
            </a:r>
          </a:p>
          <a:p>
            <a:pPr marL="571500" indent="-571500">
              <a:lnSpc>
                <a:spcPct val="140000"/>
              </a:lnSpc>
            </a:pPr>
            <a:r>
              <a:rPr lang="en-AU" dirty="0">
                <a:solidFill>
                  <a:srgbClr val="FFFF00"/>
                </a:solidFill>
                <a:latin typeface="Lato Medium" panose="020F0602020204030203"/>
              </a:rPr>
              <a:t>          80				  97</a:t>
            </a:r>
          </a:p>
          <a:p>
            <a:pPr marL="571500" indent="-571500">
              <a:lnSpc>
                <a:spcPct val="140000"/>
              </a:lnSpc>
            </a:pPr>
            <a:r>
              <a:rPr lang="en-AU" dirty="0">
                <a:solidFill>
                  <a:srgbClr val="FFFF00"/>
                </a:solidFill>
                <a:latin typeface="Lato Medium" panose="020F0602020204030203"/>
              </a:rPr>
              <a:t>          70				  90</a:t>
            </a:r>
          </a:p>
          <a:p>
            <a:pPr marL="571500" indent="-571500">
              <a:lnSpc>
                <a:spcPct val="140000"/>
              </a:lnSpc>
            </a:pPr>
            <a:r>
              <a:rPr lang="en-AU" dirty="0">
                <a:solidFill>
                  <a:srgbClr val="FFFF00"/>
                </a:solidFill>
                <a:latin typeface="Lato Medium" panose="020F0602020204030203"/>
              </a:rPr>
              <a:t>          60				  76</a:t>
            </a:r>
          </a:p>
          <a:p>
            <a:pPr marL="571500" indent="-571500">
              <a:lnSpc>
                <a:spcPct val="140000"/>
              </a:lnSpc>
            </a:pPr>
            <a:r>
              <a:rPr lang="en-AU" dirty="0">
                <a:solidFill>
                  <a:srgbClr val="FFFF00"/>
                </a:solidFill>
                <a:latin typeface="Lato Medium" panose="020F0602020204030203"/>
              </a:rPr>
              <a:t>          50				  60</a:t>
            </a:r>
          </a:p>
        </p:txBody>
      </p:sp>
    </p:spTree>
    <p:extLst>
      <p:ext uri="{BB962C8B-B14F-4D97-AF65-F5344CB8AC3E}">
        <p14:creationId xmlns:p14="http://schemas.microsoft.com/office/powerpoint/2010/main" val="5871472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FF00"/>
                </a:solidFill>
                <a:latin typeface="Lato Heavy" panose="020F0502020204030203" pitchFamily="34" charset="0"/>
                <a:ea typeface="Lato Heavy" panose="020F0502020204030203" pitchFamily="34" charset="0"/>
                <a:cs typeface="Lato Heavy" panose="020F0502020204030203" pitchFamily="34" charset="0"/>
              </a:rPr>
              <a:t>The marks adjustment process</a:t>
            </a:r>
            <a:endParaRPr lang="en-AU" dirty="0">
              <a:solidFill>
                <a:srgbClr val="FFFF00"/>
              </a:solidFill>
              <a:latin typeface="Lato Heavy" panose="020F0502020204030203" pitchFamily="34" charset="0"/>
              <a:ea typeface="Lato Heavy" panose="020F0502020204030203" pitchFamily="34" charset="0"/>
              <a:cs typeface="Lato Heavy" panose="020F0502020204030203" pitchFamily="34" charset="0"/>
            </a:endParaRPr>
          </a:p>
        </p:txBody>
      </p:sp>
      <p:pic>
        <p:nvPicPr>
          <p:cNvPr id="4" name="Content Placeholder 3"/>
          <p:cNvPicPr>
            <a:picLocks noGrp="1" noChangeAspect="1"/>
          </p:cNvPicPr>
          <p:nvPr>
            <p:ph idx="1"/>
          </p:nvPr>
        </p:nvPicPr>
        <p:blipFill>
          <a:blip r:embed="rId2"/>
          <a:stretch>
            <a:fillRect/>
          </a:stretch>
        </p:blipFill>
        <p:spPr>
          <a:xfrm>
            <a:off x="1958838" y="1844824"/>
            <a:ext cx="8377313" cy="3549694"/>
          </a:xfrm>
          <a:prstGeom prst="rect">
            <a:avLst/>
          </a:prstGeom>
        </p:spPr>
      </p:pic>
    </p:spTree>
    <p:extLst>
      <p:ext uri="{BB962C8B-B14F-4D97-AF65-F5344CB8AC3E}">
        <p14:creationId xmlns:p14="http://schemas.microsoft.com/office/powerpoint/2010/main" val="32907069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1498178"/>
          </a:xfrm>
        </p:spPr>
        <p:txBody>
          <a:bodyPr>
            <a:noAutofit/>
          </a:bodyPr>
          <a:lstStyle/>
          <a:p>
            <a:r>
              <a:rPr lang="en-AU" sz="2800" dirty="0">
                <a:solidFill>
                  <a:srgbClr val="00B0F0"/>
                </a:solidFill>
                <a:latin typeface="Lato Heavy" panose="020F0502020204030203" pitchFamily="34" charset="0"/>
                <a:ea typeface="Lato Heavy" panose="020F0502020204030203" pitchFamily="34" charset="0"/>
                <a:cs typeface="Lato Heavy" panose="020F0502020204030203" pitchFamily="34" charset="0"/>
              </a:rPr>
              <a:t>How will courses be standardised against one another in terms of accounting for the difference in the level of difficulty?</a:t>
            </a:r>
          </a:p>
        </p:txBody>
      </p:sp>
      <p:sp>
        <p:nvSpPr>
          <p:cNvPr id="5" name="Content Placeholder 4"/>
          <p:cNvSpPr>
            <a:spLocks noGrp="1"/>
          </p:cNvSpPr>
          <p:nvPr>
            <p:ph idx="1"/>
          </p:nvPr>
        </p:nvSpPr>
        <p:spPr/>
        <p:txBody>
          <a:bodyPr/>
          <a:lstStyle/>
          <a:p>
            <a:endParaRPr lang="en-AU" dirty="0" smtClean="0"/>
          </a:p>
          <a:p>
            <a:r>
              <a:rPr lang="en-AU" dirty="0" smtClean="0">
                <a:latin typeface="Lato Medium" panose="020F0602020204030203"/>
              </a:rPr>
              <a:t>To remove variations in the level of difficulty from year to year, the distributions of each course’s combined marks are standardised to a predetermined shape such that each distribution will have the same mean and standard deviation.</a:t>
            </a:r>
          </a:p>
          <a:p>
            <a:endParaRPr lang="en-AU" dirty="0"/>
          </a:p>
        </p:txBody>
      </p:sp>
      <p:pic>
        <p:nvPicPr>
          <p:cNvPr id="6" name="Content Placeholder 6"/>
          <p:cNvPicPr>
            <a:picLocks noChangeAspect="1"/>
          </p:cNvPicPr>
          <p:nvPr/>
        </p:nvPicPr>
        <p:blipFill>
          <a:blip r:embed="rId2"/>
          <a:stretch>
            <a:fillRect/>
          </a:stretch>
        </p:blipFill>
        <p:spPr>
          <a:xfrm>
            <a:off x="2639616" y="4653137"/>
            <a:ext cx="2736720" cy="1589335"/>
          </a:xfrm>
          <a:prstGeom prst="rect">
            <a:avLst/>
          </a:prstGeom>
        </p:spPr>
      </p:pic>
      <p:pic>
        <p:nvPicPr>
          <p:cNvPr id="7" name="Picture 6"/>
          <p:cNvPicPr>
            <a:picLocks noChangeAspect="1"/>
          </p:cNvPicPr>
          <p:nvPr/>
        </p:nvPicPr>
        <p:blipFill>
          <a:blip r:embed="rId3"/>
          <a:stretch>
            <a:fillRect/>
          </a:stretch>
        </p:blipFill>
        <p:spPr>
          <a:xfrm>
            <a:off x="6456041" y="4653137"/>
            <a:ext cx="3021699" cy="1589335"/>
          </a:xfrm>
          <a:prstGeom prst="rect">
            <a:avLst/>
          </a:prstGeom>
        </p:spPr>
      </p:pic>
    </p:spTree>
    <p:extLst>
      <p:ext uri="{BB962C8B-B14F-4D97-AF65-F5344CB8AC3E}">
        <p14:creationId xmlns:p14="http://schemas.microsoft.com/office/powerpoint/2010/main" val="21522082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1498178"/>
          </a:xfrm>
        </p:spPr>
        <p:txBody>
          <a:bodyPr>
            <a:no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UMAT – Entry requirement for Medicine and Dentistry</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981200" y="2132856"/>
            <a:ext cx="8723312" cy="4320480"/>
          </a:xfrm>
        </p:spPr>
        <p:txBody>
          <a:bodyPr>
            <a:normAutofit lnSpcReduction="10000"/>
          </a:bodyPr>
          <a:lstStyle/>
          <a:p>
            <a:pPr marL="457200" indent="-457200">
              <a:buFont typeface="Arial" panose="020B0604020202020204" pitchFamily="34" charset="0"/>
              <a:buChar char="•"/>
            </a:pPr>
            <a:r>
              <a:rPr lang="en-AU" dirty="0" smtClean="0">
                <a:solidFill>
                  <a:srgbClr val="FFFF00"/>
                </a:solidFill>
                <a:latin typeface="Lato Medium" panose="020F0602020204030203"/>
              </a:rPr>
              <a:t>Year 12 </a:t>
            </a:r>
            <a:r>
              <a:rPr lang="en-AU" dirty="0">
                <a:solidFill>
                  <a:srgbClr val="FFFF00"/>
                </a:solidFill>
                <a:latin typeface="Lato Medium" panose="020F0602020204030203"/>
              </a:rPr>
              <a:t>s</a:t>
            </a:r>
            <a:r>
              <a:rPr lang="en-AU" dirty="0" smtClean="0">
                <a:solidFill>
                  <a:srgbClr val="FFFF00"/>
                </a:solidFill>
                <a:latin typeface="Lato Medium" panose="020F0602020204030203"/>
              </a:rPr>
              <a:t>tudents attempt the UMAT (Undergraduate Medicine and Health Sciences Admission Test) in July 2019</a:t>
            </a:r>
          </a:p>
          <a:p>
            <a:pPr marL="457200" indent="-457200">
              <a:buFont typeface="Arial" panose="020B0604020202020204" pitchFamily="34" charset="0"/>
              <a:buChar char="•"/>
            </a:pPr>
            <a:r>
              <a:rPr lang="en-AU" dirty="0" smtClean="0">
                <a:latin typeface="Lato Medium" panose="020F0602020204030203"/>
              </a:rPr>
              <a:t>On the basis of results in this test, students will then be selected for interviews in November</a:t>
            </a:r>
          </a:p>
          <a:p>
            <a:pPr marL="457200" indent="-457200">
              <a:buFont typeface="Arial" panose="020B0604020202020204" pitchFamily="34" charset="0"/>
              <a:buChar char="•"/>
            </a:pPr>
            <a:r>
              <a:rPr lang="en-AU" dirty="0" smtClean="0">
                <a:latin typeface="Lato Medium" panose="020F0602020204030203"/>
              </a:rPr>
              <a:t>There are preparation courses available for the UMAT </a:t>
            </a:r>
          </a:p>
          <a:p>
            <a:pPr marL="457200" indent="-457200">
              <a:buFont typeface="Arial" panose="020B0604020202020204" pitchFamily="34" charset="0"/>
              <a:buChar char="•"/>
            </a:pPr>
            <a:r>
              <a:rPr lang="en-AU" dirty="0" smtClean="0">
                <a:latin typeface="Lato Medium" panose="020F0602020204030203"/>
              </a:rPr>
              <a:t>Students typically prepare for the UMAT from early in Year 12 (see flyers in the Curriculum Office)</a:t>
            </a:r>
            <a:endParaRPr lang="en-AU" dirty="0">
              <a:latin typeface="Lato Medium" panose="020F0602020204030203"/>
            </a:endParaRPr>
          </a:p>
        </p:txBody>
      </p:sp>
    </p:spTree>
    <p:extLst>
      <p:ext uri="{BB962C8B-B14F-4D97-AF65-F5344CB8AC3E}">
        <p14:creationId xmlns:p14="http://schemas.microsoft.com/office/powerpoint/2010/main" val="3460643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Year 11 and Year 12 Handbook </a:t>
            </a:r>
            <a:r>
              <a:rPr lang="en-US" dirty="0">
                <a:solidFill>
                  <a:srgbClr val="00B0F0"/>
                </a:solidFill>
                <a:latin typeface="Lato Heavy" panose="020F0502020204030203" pitchFamily="34" charset="0"/>
                <a:ea typeface="Lato Heavy" panose="020F0502020204030203" pitchFamily="34" charset="0"/>
                <a:cs typeface="Lato Heavy" panose="020F0502020204030203" pitchFamily="34" charset="0"/>
              </a:rPr>
              <a:t>O</a:t>
            </a:r>
            <a:r>
              <a:rPr lang="en-US"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nline</a:t>
            </a:r>
            <a:endParaRPr lang="en-AU"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dirty="0" smtClean="0">
                <a:latin typeface="Lato Medium" panose="020F0602020204030203"/>
              </a:rPr>
              <a:t>Please check the 2019 Year 11 and Year 12 Course Handbook for guidelines on Course selection</a:t>
            </a:r>
          </a:p>
          <a:p>
            <a:pPr marL="457200" indent="-457200">
              <a:buFont typeface="Arial" panose="020B0604020202020204" pitchFamily="34" charset="0"/>
              <a:buChar char="•"/>
            </a:pPr>
            <a:r>
              <a:rPr lang="en-US" dirty="0" smtClean="0">
                <a:latin typeface="Lato Medium" panose="020F0602020204030203"/>
              </a:rPr>
              <a:t>Good advice and a check list so that you do not miss anything when putting your selection together</a:t>
            </a:r>
          </a:p>
          <a:p>
            <a:pPr marL="457200" indent="-457200">
              <a:buFont typeface="Arial" panose="020B0604020202020204" pitchFamily="34" charset="0"/>
              <a:buChar char="•"/>
            </a:pPr>
            <a:endParaRPr lang="en-US" dirty="0" smtClean="0">
              <a:latin typeface="Lato Medium" panose="020F0602020204030203"/>
            </a:endParaRPr>
          </a:p>
          <a:p>
            <a:pPr marL="457200" indent="-457200">
              <a:buFont typeface="Arial" panose="020B0604020202020204" pitchFamily="34" charset="0"/>
              <a:buChar char="•"/>
            </a:pPr>
            <a:r>
              <a:rPr lang="en-US" dirty="0" smtClean="0">
                <a:solidFill>
                  <a:srgbClr val="FFFF00"/>
                </a:solidFill>
                <a:latin typeface="Lato Medium" panose="020F0602020204030203"/>
              </a:rPr>
              <a:t>Recommendations vs Prerequisites </a:t>
            </a:r>
            <a:endParaRPr lang="en-AU" dirty="0">
              <a:solidFill>
                <a:srgbClr val="FFFF00"/>
              </a:solidFill>
              <a:latin typeface="Lato Medium" panose="020F0602020204030203"/>
            </a:endParaRPr>
          </a:p>
        </p:txBody>
      </p:sp>
    </p:spTree>
    <p:extLst>
      <p:ext uri="{BB962C8B-B14F-4D97-AF65-F5344CB8AC3E}">
        <p14:creationId xmlns:p14="http://schemas.microsoft.com/office/powerpoint/2010/main" val="10524108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008112"/>
          </a:xfrm>
        </p:spPr>
        <p:txBody>
          <a:bodyPr>
            <a:norm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TAFE/Polytechnic entry</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991544" y="1484784"/>
            <a:ext cx="8640960" cy="5040560"/>
          </a:xfrm>
        </p:spPr>
        <p:txBody>
          <a:bodyPr>
            <a:noAutofit/>
          </a:bodyPr>
          <a:lstStyle/>
          <a:p>
            <a:pPr>
              <a:lnSpc>
                <a:spcPct val="90000"/>
              </a:lnSpc>
              <a:spcBef>
                <a:spcPts val="0"/>
              </a:spcBef>
              <a:buClr>
                <a:srgbClr val="D34817"/>
              </a:buClr>
              <a:buSzPct val="85000"/>
              <a:defRPr/>
            </a:pPr>
            <a:r>
              <a:rPr lang="en-AU" sz="2400" dirty="0">
                <a:solidFill>
                  <a:srgbClr val="FFFF00"/>
                </a:solidFill>
                <a:latin typeface="Lato Medium" panose="020F0602020204030203"/>
              </a:rPr>
              <a:t>Entry requirements apply to all TAFE/Polytechnic courses </a:t>
            </a:r>
          </a:p>
          <a:p>
            <a:pPr marL="1097280" lvl="3" indent="-228600">
              <a:lnSpc>
                <a:spcPct val="90000"/>
              </a:lnSpc>
              <a:spcBef>
                <a:spcPts val="0"/>
              </a:spcBef>
              <a:buClr>
                <a:srgbClr val="A28E6A"/>
              </a:buClr>
              <a:buSzPct val="80000"/>
              <a:buFont typeface="Wingdings 2"/>
              <a:buChar char=""/>
              <a:defRPr/>
            </a:pPr>
            <a:endParaRPr lang="en-AU" sz="2400" dirty="0">
              <a:solidFill>
                <a:srgbClr val="00B0F0"/>
              </a:solidFill>
              <a:latin typeface="Lato Medium" panose="020F0602020204030203"/>
            </a:endParaRPr>
          </a:p>
          <a:p>
            <a:pPr>
              <a:lnSpc>
                <a:spcPct val="90000"/>
              </a:lnSpc>
              <a:spcBef>
                <a:spcPts val="0"/>
              </a:spcBef>
              <a:buClr>
                <a:srgbClr val="D34817"/>
              </a:buClr>
              <a:buSzPct val="85000"/>
              <a:defRPr/>
            </a:pPr>
            <a:r>
              <a:rPr lang="en-AU" sz="2400" dirty="0">
                <a:solidFill>
                  <a:srgbClr val="FFFF00"/>
                </a:solidFill>
                <a:latin typeface="Lato Medium" panose="020F0602020204030203"/>
              </a:rPr>
              <a:t>Selection criteria applied to competitive courses only </a:t>
            </a:r>
            <a:r>
              <a:rPr lang="en-AU" sz="2400" dirty="0">
                <a:latin typeface="Lato Medium" panose="020F0602020204030203"/>
              </a:rPr>
              <a:t>ie those courses where there are more applicants than places available – a minority of TAFE places fall into this group – students may then be ranked for entry into a course</a:t>
            </a:r>
          </a:p>
          <a:p>
            <a:pPr>
              <a:lnSpc>
                <a:spcPct val="90000"/>
              </a:lnSpc>
              <a:spcBef>
                <a:spcPts val="0"/>
              </a:spcBef>
              <a:buClr>
                <a:srgbClr val="D34817"/>
              </a:buClr>
              <a:buSzPct val="85000"/>
              <a:defRPr/>
            </a:pPr>
            <a:endParaRPr lang="en-AU" sz="2400" dirty="0">
              <a:solidFill>
                <a:srgbClr val="00B0F0"/>
              </a:solidFill>
              <a:latin typeface="Lato Medium" panose="020F0602020204030203"/>
            </a:endParaRPr>
          </a:p>
          <a:p>
            <a:pPr>
              <a:lnSpc>
                <a:spcPct val="90000"/>
              </a:lnSpc>
              <a:spcBef>
                <a:spcPts val="0"/>
              </a:spcBef>
              <a:buClr>
                <a:srgbClr val="D34817"/>
              </a:buClr>
              <a:buSzPct val="85000"/>
              <a:defRPr/>
            </a:pPr>
            <a:r>
              <a:rPr lang="en-AU" sz="2400" dirty="0">
                <a:solidFill>
                  <a:srgbClr val="FFFF00"/>
                </a:solidFill>
                <a:latin typeface="Lato Medium" panose="020F0602020204030203"/>
              </a:rPr>
              <a:t>Selection criteria</a:t>
            </a:r>
          </a:p>
          <a:p>
            <a:pPr>
              <a:lnSpc>
                <a:spcPct val="90000"/>
              </a:lnSpc>
              <a:spcBef>
                <a:spcPts val="0"/>
              </a:spcBef>
              <a:buClr>
                <a:srgbClr val="D34817"/>
              </a:buClr>
              <a:buSzPct val="85000"/>
              <a:defRPr/>
            </a:pPr>
            <a:r>
              <a:rPr lang="en-AU" sz="2400" dirty="0">
                <a:latin typeface="Lato Medium" panose="020F0602020204030203"/>
              </a:rPr>
              <a:t>Three main categories which add up to 100 points</a:t>
            </a:r>
          </a:p>
          <a:p>
            <a:pPr>
              <a:lnSpc>
                <a:spcPct val="90000"/>
              </a:lnSpc>
              <a:spcBef>
                <a:spcPts val="0"/>
              </a:spcBef>
              <a:buClr>
                <a:srgbClr val="D34817"/>
              </a:buClr>
              <a:buSzPct val="85000"/>
              <a:defRPr/>
            </a:pPr>
            <a:endParaRPr lang="en-AU" sz="1000" dirty="0">
              <a:latin typeface="Lato Medium" panose="020F0602020204030203"/>
            </a:endParaRPr>
          </a:p>
          <a:p>
            <a:pPr marL="803275" indent="-268288">
              <a:lnSpc>
                <a:spcPct val="90000"/>
              </a:lnSpc>
              <a:spcBef>
                <a:spcPts val="0"/>
              </a:spcBef>
              <a:buClr>
                <a:schemeClr val="bg1"/>
              </a:buClr>
              <a:buSzPct val="85000"/>
              <a:buFont typeface="Arial" pitchFamily="34" charset="0"/>
              <a:buChar char="•"/>
              <a:defRPr/>
            </a:pPr>
            <a:r>
              <a:rPr lang="en-AU" sz="2400" dirty="0">
                <a:latin typeface="Lato Medium" panose="020F0602020204030203"/>
              </a:rPr>
              <a:t>qualification pathway – AQF certificates </a:t>
            </a:r>
            <a:br>
              <a:rPr lang="en-AU" sz="2400" dirty="0">
                <a:latin typeface="Lato Medium" panose="020F0602020204030203"/>
              </a:rPr>
            </a:br>
            <a:r>
              <a:rPr lang="en-AU" sz="2400" dirty="0">
                <a:latin typeface="Lato Medium" panose="020F0602020204030203"/>
              </a:rPr>
              <a:t>(up to 29 points for hours worked ) </a:t>
            </a:r>
          </a:p>
          <a:p>
            <a:pPr marL="803275" indent="-268288">
              <a:lnSpc>
                <a:spcPct val="90000"/>
              </a:lnSpc>
              <a:spcBef>
                <a:spcPts val="0"/>
              </a:spcBef>
              <a:buClr>
                <a:schemeClr val="bg1"/>
              </a:buClr>
              <a:buSzPct val="85000"/>
              <a:buFont typeface="Arial" pitchFamily="34" charset="0"/>
              <a:buChar char="•"/>
              <a:defRPr/>
            </a:pPr>
            <a:r>
              <a:rPr lang="en-AU" sz="2400" dirty="0">
                <a:latin typeface="Lato Medium" panose="020F0602020204030203"/>
              </a:rPr>
              <a:t>work experience/employment (up to 29 points)</a:t>
            </a:r>
          </a:p>
          <a:p>
            <a:pPr marL="803275" indent="-268288">
              <a:lnSpc>
                <a:spcPct val="90000"/>
              </a:lnSpc>
              <a:spcBef>
                <a:spcPts val="0"/>
              </a:spcBef>
              <a:buClr>
                <a:schemeClr val="bg1"/>
              </a:buClr>
              <a:buSzPct val="85000"/>
              <a:buFont typeface="Arial" pitchFamily="34" charset="0"/>
              <a:buChar char="•"/>
              <a:defRPr/>
            </a:pPr>
            <a:r>
              <a:rPr lang="en-AU" sz="2400" dirty="0">
                <a:latin typeface="Lato Medium" panose="020F0602020204030203"/>
              </a:rPr>
              <a:t>secondary education/skill development (up to 42 points</a:t>
            </a:r>
            <a:r>
              <a:rPr lang="en-AU" sz="2400" dirty="0"/>
              <a:t>)</a:t>
            </a:r>
          </a:p>
        </p:txBody>
      </p:sp>
    </p:spTree>
    <p:extLst>
      <p:ext uri="{BB962C8B-B14F-4D97-AF65-F5344CB8AC3E}">
        <p14:creationId xmlns:p14="http://schemas.microsoft.com/office/powerpoint/2010/main" val="19663285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8229600" cy="1301006"/>
          </a:xfrm>
        </p:spPr>
        <p:txBody>
          <a:bodyPr>
            <a:normAutofit/>
          </a:bodyPr>
          <a:lstStyle/>
          <a:p>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TAFE </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selection criteria </a:t>
            </a:r>
            <a:b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b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(competitive entry)</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847528" y="1417638"/>
            <a:ext cx="8568952" cy="5251722"/>
          </a:xfrm>
        </p:spPr>
        <p:txBody>
          <a:bodyPr>
            <a:normAutofit fontScale="85000" lnSpcReduction="10000"/>
          </a:bodyPr>
          <a:lstStyle/>
          <a:p>
            <a:pPr marL="273050" indent="-273050" fontAlgn="base">
              <a:spcBef>
                <a:spcPts val="575"/>
              </a:spcBef>
              <a:spcAft>
                <a:spcPct val="0"/>
              </a:spcAft>
              <a:buClr>
                <a:srgbClr val="D34817"/>
              </a:buClr>
              <a:buSzPct val="85000"/>
              <a:defRPr/>
            </a:pPr>
            <a:endParaRPr lang="en-AU" b="1" u="sng" dirty="0" smtClean="0">
              <a:solidFill>
                <a:srgbClr val="FFFF00"/>
              </a:solidFill>
            </a:endParaRPr>
          </a:p>
          <a:p>
            <a:pPr marL="273050" indent="-273050" fontAlgn="base">
              <a:spcBef>
                <a:spcPts val="575"/>
              </a:spcBef>
              <a:spcAft>
                <a:spcPct val="0"/>
              </a:spcAft>
              <a:buClr>
                <a:srgbClr val="D34817"/>
              </a:buClr>
              <a:buSzPct val="85000"/>
              <a:defRPr/>
            </a:pPr>
            <a:r>
              <a:rPr lang="en-AU" b="1" dirty="0" smtClean="0">
                <a:solidFill>
                  <a:srgbClr val="FFFF00"/>
                </a:solidFill>
              </a:rPr>
              <a:t>   </a:t>
            </a:r>
            <a:r>
              <a:rPr lang="en-AU" b="1" dirty="0" smtClean="0">
                <a:solidFill>
                  <a:srgbClr val="FFFF00"/>
                </a:solidFill>
                <a:latin typeface="Lato Medium" panose="020F0602020204030203"/>
              </a:rPr>
              <a:t>To </a:t>
            </a:r>
            <a:r>
              <a:rPr lang="en-AU" b="1" dirty="0">
                <a:solidFill>
                  <a:srgbClr val="FFFF00"/>
                </a:solidFill>
                <a:latin typeface="Lato Medium" panose="020F0602020204030203"/>
              </a:rPr>
              <a:t>maximise entry prospects be aware of</a:t>
            </a:r>
            <a:r>
              <a:rPr lang="en-AU" b="1" dirty="0" smtClean="0">
                <a:solidFill>
                  <a:srgbClr val="FFFF00"/>
                </a:solidFill>
                <a:latin typeface="Lato Medium" panose="020F0602020204030203"/>
              </a:rPr>
              <a:t>:</a:t>
            </a:r>
          </a:p>
          <a:p>
            <a:pPr marL="273050" indent="-273050" fontAlgn="base">
              <a:spcBef>
                <a:spcPts val="575"/>
              </a:spcBef>
              <a:spcAft>
                <a:spcPct val="0"/>
              </a:spcAft>
              <a:buClr>
                <a:srgbClr val="D34817"/>
              </a:buClr>
              <a:buSzPct val="85000"/>
              <a:defRPr/>
            </a:pPr>
            <a:endParaRPr lang="en-AU" sz="1200" b="1" u="sng" dirty="0">
              <a:solidFill>
                <a:srgbClr val="FFFF00"/>
              </a:solidFill>
              <a:latin typeface="Lato Medium" panose="020F0602020204030203"/>
            </a:endParaRPr>
          </a:p>
          <a:p>
            <a:pPr marL="777240" lvl="1" indent="-457200">
              <a:spcBef>
                <a:spcPts val="370"/>
              </a:spcBef>
              <a:buClr>
                <a:schemeClr val="bg1"/>
              </a:buClr>
              <a:buSzPct val="85000"/>
              <a:buFont typeface="Arial" pitchFamily="34" charset="0"/>
              <a:buChar char="•"/>
              <a:defRPr/>
            </a:pPr>
            <a:r>
              <a:rPr lang="en-AU" sz="2800" dirty="0">
                <a:latin typeface="Lato Medium" panose="020F0602020204030203"/>
              </a:rPr>
              <a:t>Communication and </a:t>
            </a:r>
            <a:r>
              <a:rPr lang="en-AU" sz="2800" dirty="0" smtClean="0">
                <a:latin typeface="Lato Medium" panose="020F0602020204030203"/>
              </a:rPr>
              <a:t>mathematics </a:t>
            </a:r>
            <a:r>
              <a:rPr lang="en-AU" sz="2800" dirty="0">
                <a:latin typeface="Lato Medium" panose="020F0602020204030203"/>
              </a:rPr>
              <a:t>skills ratings: basic, developed, well developed or highly developed – try to achieve the </a:t>
            </a:r>
            <a:r>
              <a:rPr lang="en-AU" sz="2800" dirty="0">
                <a:solidFill>
                  <a:srgbClr val="FFFF00"/>
                </a:solidFill>
                <a:latin typeface="Lato Medium" panose="020F0602020204030203"/>
              </a:rPr>
              <a:t>highest</a:t>
            </a:r>
            <a:r>
              <a:rPr lang="en-AU" sz="2800" dirty="0">
                <a:solidFill>
                  <a:srgbClr val="00B0F0"/>
                </a:solidFill>
                <a:latin typeface="Lato Medium" panose="020F0602020204030203"/>
              </a:rPr>
              <a:t> </a:t>
            </a:r>
            <a:r>
              <a:rPr lang="en-AU" sz="2800" dirty="0">
                <a:latin typeface="Lato Medium" panose="020F0602020204030203"/>
              </a:rPr>
              <a:t>you can</a:t>
            </a:r>
          </a:p>
          <a:p>
            <a:pPr marL="776288" lvl="1" indent="-457200" fontAlgn="base">
              <a:spcBef>
                <a:spcPts val="375"/>
              </a:spcBef>
              <a:spcAft>
                <a:spcPct val="0"/>
              </a:spcAft>
              <a:buClr>
                <a:schemeClr val="bg1"/>
              </a:buClr>
              <a:buSzPct val="85000"/>
              <a:buFont typeface="Arial" pitchFamily="34" charset="0"/>
              <a:buChar char="•"/>
              <a:defRPr/>
            </a:pPr>
            <a:r>
              <a:rPr lang="en-AU" sz="2800" dirty="0">
                <a:latin typeface="Lato Medium" panose="020F0602020204030203"/>
              </a:rPr>
              <a:t>Undertake</a:t>
            </a:r>
            <a:r>
              <a:rPr lang="en-AU" sz="2800" dirty="0">
                <a:solidFill>
                  <a:srgbClr val="00B0F0"/>
                </a:solidFill>
                <a:latin typeface="Lato Medium" panose="020F0602020204030203"/>
              </a:rPr>
              <a:t> </a:t>
            </a:r>
            <a:r>
              <a:rPr lang="en-AU" sz="2800" dirty="0">
                <a:solidFill>
                  <a:srgbClr val="FFFF00"/>
                </a:solidFill>
                <a:latin typeface="Lato Medium" panose="020F0602020204030203"/>
              </a:rPr>
              <a:t>VET qualifications whilst still at the College   </a:t>
            </a:r>
          </a:p>
          <a:p>
            <a:pPr marL="776288" lvl="1" indent="-457200" fontAlgn="base">
              <a:spcBef>
                <a:spcPts val="375"/>
              </a:spcBef>
              <a:spcAft>
                <a:spcPct val="0"/>
              </a:spcAft>
              <a:buClr>
                <a:schemeClr val="bg1"/>
              </a:buClr>
              <a:buSzPct val="85000"/>
              <a:buFont typeface="Arial" pitchFamily="34" charset="0"/>
              <a:buChar char="•"/>
              <a:defRPr/>
            </a:pPr>
            <a:r>
              <a:rPr lang="en-AU" sz="2800" dirty="0">
                <a:solidFill>
                  <a:srgbClr val="FFFF00"/>
                </a:solidFill>
                <a:latin typeface="Lato Medium" panose="020F0602020204030203"/>
              </a:rPr>
              <a:t>Maximise grades in school </a:t>
            </a:r>
            <a:r>
              <a:rPr lang="en-AU" sz="2800" dirty="0">
                <a:latin typeface="Lato Medium" panose="020F0602020204030203"/>
              </a:rPr>
              <a:t>for academic merit</a:t>
            </a:r>
          </a:p>
          <a:p>
            <a:pPr marL="776288" lvl="1" indent="-457200" fontAlgn="base">
              <a:spcBef>
                <a:spcPts val="375"/>
              </a:spcBef>
              <a:spcAft>
                <a:spcPct val="0"/>
              </a:spcAft>
              <a:buClr>
                <a:schemeClr val="bg1"/>
              </a:buClr>
              <a:buSzPct val="85000"/>
              <a:buFont typeface="Arial" pitchFamily="34" charset="0"/>
              <a:buChar char="•"/>
              <a:defRPr/>
            </a:pPr>
            <a:r>
              <a:rPr lang="en-AU" sz="2800" dirty="0">
                <a:latin typeface="Lato Medium" panose="020F0602020204030203"/>
              </a:rPr>
              <a:t>Undertake experience in the workplace through </a:t>
            </a:r>
            <a:r>
              <a:rPr lang="en-AU" sz="2800" dirty="0">
                <a:solidFill>
                  <a:srgbClr val="FFFF00"/>
                </a:solidFill>
                <a:latin typeface="Lato Medium" panose="020F0602020204030203"/>
              </a:rPr>
              <a:t>workplace learning and/or employment (keep records)</a:t>
            </a:r>
          </a:p>
          <a:p>
            <a:pPr marL="319088" lvl="1" fontAlgn="base">
              <a:spcBef>
                <a:spcPts val="375"/>
              </a:spcBef>
              <a:spcAft>
                <a:spcPct val="0"/>
              </a:spcAft>
              <a:buClr>
                <a:srgbClr val="9B2D1F"/>
              </a:buClr>
              <a:buSzPct val="85000"/>
              <a:defRPr/>
            </a:pPr>
            <a:endParaRPr lang="en-AU" sz="1900" dirty="0">
              <a:solidFill>
                <a:srgbClr val="00B0F0"/>
              </a:solidFill>
              <a:latin typeface="Lato Medium" panose="020F0602020204030203"/>
            </a:endParaRPr>
          </a:p>
          <a:p>
            <a:pPr marL="547688" lvl="1" indent="-228600" fontAlgn="base">
              <a:spcBef>
                <a:spcPts val="375"/>
              </a:spcBef>
              <a:spcAft>
                <a:spcPct val="0"/>
              </a:spcAft>
              <a:buClr>
                <a:srgbClr val="9B2D1F"/>
              </a:buClr>
              <a:buSzPct val="85000"/>
              <a:defRPr/>
            </a:pPr>
            <a:r>
              <a:rPr lang="en-AU" sz="2800" b="1" dirty="0">
                <a:solidFill>
                  <a:srgbClr val="00B0F0"/>
                </a:solidFill>
                <a:latin typeface="Lato Medium" panose="020F0602020204030203"/>
              </a:rPr>
              <a:t>	</a:t>
            </a:r>
            <a:r>
              <a:rPr lang="en-AU" sz="2800" dirty="0">
                <a:solidFill>
                  <a:srgbClr val="FFFF00"/>
                </a:solidFill>
                <a:latin typeface="Lato Medium" panose="020F0602020204030203"/>
              </a:rPr>
              <a:t>TAFE entry is not determined by TEA or ATAR, but students may consider the option of completing a TAFE credential then transferring to a university course</a:t>
            </a:r>
          </a:p>
          <a:p>
            <a:endParaRPr lang="en-AU" dirty="0">
              <a:latin typeface="Lato Medium" panose="020F0602020204030203"/>
            </a:endParaRPr>
          </a:p>
        </p:txBody>
      </p:sp>
    </p:spTree>
    <p:extLst>
      <p:ext uri="{BB962C8B-B14F-4D97-AF65-F5344CB8AC3E}">
        <p14:creationId xmlns:p14="http://schemas.microsoft.com/office/powerpoint/2010/main" val="15416546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5520" y="1628800"/>
            <a:ext cx="8625136" cy="4896544"/>
          </a:xfrm>
        </p:spPr>
        <p:txBody>
          <a:bodyPr>
            <a:normAutofit/>
          </a:bodyPr>
          <a:lstStyle/>
          <a:p>
            <a:pPr marL="822960" lvl="2" indent="-228600">
              <a:spcBef>
                <a:spcPts val="370"/>
              </a:spcBef>
              <a:buClr>
                <a:srgbClr val="D34817">
                  <a:tint val="60000"/>
                </a:srgbClr>
              </a:buClr>
              <a:buSzPct val="85000"/>
              <a:defRPr/>
            </a:pPr>
            <a:r>
              <a:rPr lang="en-AU" sz="3000" dirty="0">
                <a:solidFill>
                  <a:srgbClr val="FFFF00"/>
                </a:solidFill>
              </a:rPr>
              <a:t> </a:t>
            </a:r>
            <a:endParaRPr lang="en-AU" sz="1900" dirty="0">
              <a:solidFill>
                <a:srgbClr val="00B0F0"/>
              </a:solidFill>
            </a:endParaRPr>
          </a:p>
          <a:p>
            <a:pPr marL="1051560" lvl="2" indent="-457200">
              <a:spcBef>
                <a:spcPts val="370"/>
              </a:spcBef>
              <a:buClr>
                <a:schemeClr val="bg1"/>
              </a:buClr>
              <a:buSzPct val="85000"/>
              <a:buFont typeface="Arial" pitchFamily="34" charset="0"/>
              <a:buChar char="•"/>
              <a:defRPr/>
            </a:pPr>
            <a:r>
              <a:rPr lang="en-AU" sz="3000" dirty="0">
                <a:latin typeface="Lato Medium" panose="020F0602020204030203"/>
              </a:rPr>
              <a:t>TAFE courses are </a:t>
            </a:r>
            <a:r>
              <a:rPr lang="en-AU" sz="3000" dirty="0">
                <a:solidFill>
                  <a:srgbClr val="FFFF00"/>
                </a:solidFill>
                <a:latin typeface="Lato Medium" panose="020F0602020204030203"/>
              </a:rPr>
              <a:t>industry driven</a:t>
            </a:r>
          </a:p>
          <a:p>
            <a:pPr marL="1051560" lvl="2" indent="-457200">
              <a:spcBef>
                <a:spcPts val="370"/>
              </a:spcBef>
              <a:buClr>
                <a:schemeClr val="bg1"/>
              </a:buClr>
              <a:buSzPct val="85000"/>
              <a:buFont typeface="Arial" pitchFamily="34" charset="0"/>
              <a:buChar char="•"/>
              <a:defRPr/>
            </a:pPr>
            <a:endParaRPr lang="en-AU" sz="2600" dirty="0">
              <a:solidFill>
                <a:srgbClr val="00B0F0"/>
              </a:solidFill>
              <a:latin typeface="Lato Medium" panose="020F0602020204030203"/>
            </a:endParaRPr>
          </a:p>
          <a:p>
            <a:pPr marL="1051560" lvl="2" indent="-457200">
              <a:spcBef>
                <a:spcPts val="370"/>
              </a:spcBef>
              <a:buClr>
                <a:schemeClr val="bg1"/>
              </a:buClr>
              <a:buSzPct val="85000"/>
              <a:buFont typeface="Arial" pitchFamily="34" charset="0"/>
              <a:buChar char="•"/>
              <a:defRPr/>
            </a:pPr>
            <a:r>
              <a:rPr lang="en-AU" sz="3000" dirty="0">
                <a:solidFill>
                  <a:srgbClr val="FFFF00"/>
                </a:solidFill>
                <a:latin typeface="Lato Medium" panose="020F0602020204030203"/>
              </a:rPr>
              <a:t>85%</a:t>
            </a:r>
            <a:r>
              <a:rPr lang="en-AU" sz="3000" dirty="0">
                <a:solidFill>
                  <a:srgbClr val="00B0F0"/>
                </a:solidFill>
                <a:latin typeface="Lato Medium" panose="020F0602020204030203"/>
              </a:rPr>
              <a:t> </a:t>
            </a:r>
            <a:r>
              <a:rPr lang="en-AU" sz="3000" dirty="0">
                <a:latin typeface="Lato Medium" panose="020F0602020204030203"/>
              </a:rPr>
              <a:t>of TAFE graduates receive employment</a:t>
            </a:r>
          </a:p>
          <a:p>
            <a:pPr marL="937260" lvl="2" indent="-342900">
              <a:spcBef>
                <a:spcPts val="370"/>
              </a:spcBef>
              <a:buClr>
                <a:schemeClr val="bg1"/>
              </a:buClr>
              <a:buSzPct val="85000"/>
              <a:buFont typeface="Arial" pitchFamily="34" charset="0"/>
              <a:buChar char="•"/>
              <a:defRPr/>
            </a:pPr>
            <a:endParaRPr lang="en-AU" sz="1900" dirty="0">
              <a:solidFill>
                <a:srgbClr val="00B0F0"/>
              </a:solidFill>
              <a:latin typeface="Lato Medium" panose="020F0602020204030203"/>
            </a:endParaRPr>
          </a:p>
          <a:p>
            <a:pPr marL="1051560" lvl="2" indent="-457200">
              <a:spcBef>
                <a:spcPts val="370"/>
              </a:spcBef>
              <a:buClr>
                <a:schemeClr val="bg1"/>
              </a:buClr>
              <a:buSzPct val="85000"/>
              <a:buFont typeface="Arial" pitchFamily="34" charset="0"/>
              <a:buChar char="•"/>
              <a:defRPr/>
            </a:pPr>
            <a:r>
              <a:rPr lang="en-AU" sz="3000" dirty="0">
                <a:latin typeface="Lato Medium" panose="020F0602020204030203"/>
              </a:rPr>
              <a:t>Our College provides opportunities for relevant industry training which </a:t>
            </a:r>
            <a:r>
              <a:rPr lang="en-AU" sz="3000" dirty="0">
                <a:solidFill>
                  <a:srgbClr val="FFFF00"/>
                </a:solidFill>
                <a:latin typeface="Lato Medium" panose="020F0602020204030203"/>
              </a:rPr>
              <a:t>receives credit </a:t>
            </a:r>
            <a:r>
              <a:rPr lang="en-AU" sz="3000" dirty="0">
                <a:latin typeface="Lato Medium" panose="020F0602020204030203"/>
              </a:rPr>
              <a:t>when enrolling in TAFE </a:t>
            </a:r>
          </a:p>
          <a:p>
            <a:pPr marL="594360" lvl="2">
              <a:spcBef>
                <a:spcPts val="370"/>
              </a:spcBef>
              <a:buClr>
                <a:srgbClr val="D34817">
                  <a:tint val="60000"/>
                </a:srgbClr>
              </a:buClr>
              <a:buSzPct val="85000"/>
              <a:defRPr/>
            </a:pPr>
            <a:endParaRPr lang="en-AU" sz="1500" dirty="0">
              <a:solidFill>
                <a:srgbClr val="00B0F0"/>
              </a:solidFill>
            </a:endParaRPr>
          </a:p>
          <a:p>
            <a:endParaRPr lang="en-AU" dirty="0"/>
          </a:p>
        </p:txBody>
      </p:sp>
      <p:sp>
        <p:nvSpPr>
          <p:cNvPr id="4" name="Title 1"/>
          <p:cNvSpPr>
            <a:spLocks noGrp="1"/>
          </p:cNvSpPr>
          <p:nvPr>
            <p:ph type="title"/>
          </p:nvPr>
        </p:nvSpPr>
        <p:spPr>
          <a:xfrm>
            <a:off x="1981200" y="116632"/>
            <a:ext cx="8229600" cy="1512168"/>
          </a:xfrm>
        </p:spPr>
        <p:txBody>
          <a:bodyPr>
            <a:normAutofit/>
          </a:bodyPr>
          <a:lstStyle/>
          <a:p>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TAFE selection criteria </a:t>
            </a:r>
            <a:b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br>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(competitive entry)</a:t>
            </a:r>
          </a:p>
        </p:txBody>
      </p:sp>
    </p:spTree>
    <p:extLst>
      <p:ext uri="{BB962C8B-B14F-4D97-AF65-F5344CB8AC3E}">
        <p14:creationId xmlns:p14="http://schemas.microsoft.com/office/powerpoint/2010/main" val="42467025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97768"/>
            <a:ext cx="8229600" cy="1143000"/>
          </a:xfrm>
        </p:spPr>
        <p:txBody>
          <a:bodyPr>
            <a:normAutofit fontScale="90000"/>
          </a:bodyPr>
          <a:lstStyle/>
          <a:p>
            <a:r>
              <a:rPr lang="en-AU" b="1" dirty="0" smtClean="0">
                <a:latin typeface="Lato Heavy" panose="020F0502020204030203" pitchFamily="34" charset="0"/>
                <a:ea typeface="Lato Heavy" panose="020F0502020204030203" pitchFamily="34" charset="0"/>
                <a:cs typeface="Lato Heavy" panose="020F0502020204030203" pitchFamily="34" charset="0"/>
              </a:rPr>
              <a:t/>
            </a:r>
            <a:br>
              <a:rPr lang="en-AU" b="1" dirty="0" smtClean="0">
                <a:latin typeface="Lato Heavy" panose="020F0502020204030203" pitchFamily="34" charset="0"/>
                <a:ea typeface="Lato Heavy" panose="020F0502020204030203" pitchFamily="34" charset="0"/>
                <a:cs typeface="Lato Heavy" panose="020F0502020204030203" pitchFamily="34" charset="0"/>
              </a:rPr>
            </a:br>
            <a:r>
              <a:rPr lang="en-AU" sz="4000"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Course selection </a:t>
            </a:r>
            <a:r>
              <a:rPr lang="en-AU" sz="4000"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advice - recap</a:t>
            </a:r>
            <a:r>
              <a:rPr lang="en-AU" sz="4000" dirty="0">
                <a:solidFill>
                  <a:srgbClr val="00B0F0"/>
                </a:solidFill>
                <a:latin typeface="Lato Heavy" panose="020F0502020204030203" pitchFamily="34" charset="0"/>
                <a:ea typeface="Lato Heavy" panose="020F0502020204030203" pitchFamily="34" charset="0"/>
                <a:cs typeface="Lato Heavy" panose="020F0502020204030203" pitchFamily="34" charset="0"/>
              </a:rPr>
              <a:t/>
            </a:r>
            <a:br>
              <a:rPr lang="en-AU" sz="4000" dirty="0">
                <a:solidFill>
                  <a:srgbClr val="00B0F0"/>
                </a:solidFill>
                <a:latin typeface="Lato Heavy" panose="020F0502020204030203" pitchFamily="34" charset="0"/>
                <a:ea typeface="Lato Heavy" panose="020F0502020204030203" pitchFamily="34" charset="0"/>
                <a:cs typeface="Lato Heavy" panose="020F0502020204030203" pitchFamily="34" charset="0"/>
              </a:rPr>
            </a:br>
            <a:endParaRPr lang="en-AU" sz="4000"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703512" y="1340768"/>
            <a:ext cx="8784976" cy="5400600"/>
          </a:xfrm>
        </p:spPr>
        <p:txBody>
          <a:bodyPr>
            <a:noAutofit/>
          </a:bodyPr>
          <a:lstStyle/>
          <a:p>
            <a:pPr marL="457200" indent="-457200">
              <a:spcAft>
                <a:spcPts val="600"/>
              </a:spcAft>
              <a:buFont typeface="Arial" panose="020B0604020202020204" pitchFamily="34" charset="0"/>
              <a:buChar char="•"/>
            </a:pPr>
            <a:r>
              <a:rPr lang="en-AU" sz="2400" dirty="0">
                <a:latin typeface="Lato Medium" panose="020F0602020204030203"/>
              </a:rPr>
              <a:t>University bound students would study a program of at </a:t>
            </a:r>
            <a:r>
              <a:rPr lang="en-AU" sz="2400" dirty="0">
                <a:solidFill>
                  <a:srgbClr val="FFFF00"/>
                </a:solidFill>
                <a:latin typeface="Lato Medium" panose="020F0602020204030203"/>
              </a:rPr>
              <a:t>least four ATAR courses in Year 12.</a:t>
            </a:r>
            <a:r>
              <a:rPr lang="en-AU" sz="2400" dirty="0">
                <a:latin typeface="Lato Medium" panose="020F0602020204030203"/>
              </a:rPr>
              <a:t> In their final year, all or most of the courses would be ATAR aligned as a</a:t>
            </a:r>
            <a:r>
              <a:rPr lang="en-AU" sz="2400" dirty="0">
                <a:solidFill>
                  <a:srgbClr val="00B0F0"/>
                </a:solidFill>
                <a:latin typeface="Lato Medium" panose="020F0602020204030203"/>
              </a:rPr>
              <a:t> </a:t>
            </a:r>
            <a:r>
              <a:rPr lang="en-AU" sz="2400" dirty="0">
                <a:solidFill>
                  <a:srgbClr val="FFFF00"/>
                </a:solidFill>
                <a:latin typeface="Lato Medium" panose="020F0602020204030203"/>
              </a:rPr>
              <a:t>preference determined by capability </a:t>
            </a:r>
            <a:r>
              <a:rPr lang="en-AU" sz="2400" dirty="0">
                <a:latin typeface="Lato Medium" panose="020F0602020204030203"/>
              </a:rPr>
              <a:t>(aim to do the </a:t>
            </a:r>
            <a:r>
              <a:rPr lang="en-AU" sz="2400" dirty="0">
                <a:solidFill>
                  <a:srgbClr val="FFFF00"/>
                </a:solidFill>
                <a:latin typeface="Lato Medium" panose="020F0602020204030203"/>
              </a:rPr>
              <a:t>highest course you can</a:t>
            </a:r>
            <a:r>
              <a:rPr lang="en-AU" sz="2400" dirty="0" smtClean="0">
                <a:solidFill>
                  <a:srgbClr val="FFFF00"/>
                </a:solidFill>
                <a:latin typeface="Lato Medium" panose="020F0602020204030203"/>
              </a:rPr>
              <a:t>).</a:t>
            </a:r>
            <a:endParaRPr lang="en-AU" sz="2400" dirty="0">
              <a:solidFill>
                <a:srgbClr val="FFFF00"/>
              </a:solidFill>
              <a:latin typeface="Lato Medium" panose="020F0602020204030203"/>
            </a:endParaRPr>
          </a:p>
          <a:p>
            <a:pPr marL="457200" indent="-457200">
              <a:spcAft>
                <a:spcPts val="600"/>
              </a:spcAft>
              <a:buFont typeface="Arial" panose="020B0604020202020204" pitchFamily="34" charset="0"/>
              <a:buChar char="•"/>
            </a:pPr>
            <a:r>
              <a:rPr lang="en-AU" sz="2400" dirty="0">
                <a:latin typeface="Lato Medium" panose="020F0602020204030203"/>
              </a:rPr>
              <a:t>Students who may be headed to TAFE/Polytechnic, further education and training or the workforce would </a:t>
            </a:r>
            <a:r>
              <a:rPr lang="en-AU" sz="2400" dirty="0">
                <a:solidFill>
                  <a:srgbClr val="FFFF00"/>
                </a:solidFill>
                <a:latin typeface="Lato Medium" panose="020F0602020204030203"/>
              </a:rPr>
              <a:t>study a combination of ATAR and General courses or a combination of VET and General courses</a:t>
            </a:r>
          </a:p>
          <a:p>
            <a:pPr marL="457200" indent="-457200">
              <a:spcAft>
                <a:spcPts val="600"/>
              </a:spcAft>
              <a:buClr>
                <a:srgbClr val="FFFF00"/>
              </a:buClr>
              <a:buFont typeface="Arial" panose="020B0604020202020204" pitchFamily="34" charset="0"/>
              <a:buChar char="•"/>
            </a:pPr>
            <a:r>
              <a:rPr lang="en-AU" sz="2400" dirty="0">
                <a:solidFill>
                  <a:srgbClr val="FFFF00"/>
                </a:solidFill>
                <a:latin typeface="Lato Medium" panose="020F0602020204030203"/>
              </a:rPr>
              <a:t>Students should note that there are also prerequisites to progress through to some Year 12 courses</a:t>
            </a:r>
          </a:p>
          <a:p>
            <a:pPr marL="457200" indent="-457200">
              <a:spcAft>
                <a:spcPts val="600"/>
              </a:spcAft>
              <a:buClr>
                <a:srgbClr val="FFFF00"/>
              </a:buClr>
              <a:buFont typeface="Arial" panose="020B0604020202020204" pitchFamily="34" charset="0"/>
              <a:buChar char="•"/>
            </a:pPr>
            <a:r>
              <a:rPr lang="en-AU" sz="2400" dirty="0">
                <a:solidFill>
                  <a:srgbClr val="FFFF00"/>
                </a:solidFill>
                <a:latin typeface="Lato Medium" panose="020F0602020204030203"/>
              </a:rPr>
              <a:t>Recommendations are also given for most courses </a:t>
            </a:r>
          </a:p>
          <a:p>
            <a:endParaRPr lang="en-AU" sz="2600" dirty="0">
              <a:solidFill>
                <a:srgbClr val="FFFF00"/>
              </a:solidFill>
            </a:endParaRPr>
          </a:p>
          <a:p>
            <a:endParaRPr lang="en-AU" sz="2600" dirty="0">
              <a:solidFill>
                <a:srgbClr val="FFFF00"/>
              </a:solidFill>
            </a:endParaRPr>
          </a:p>
          <a:p>
            <a:endParaRPr lang="en-AU" sz="2600" dirty="0"/>
          </a:p>
          <a:p>
            <a:endParaRPr lang="en-AU" sz="2600" dirty="0"/>
          </a:p>
        </p:txBody>
      </p:sp>
    </p:spTree>
    <p:extLst>
      <p:ext uri="{BB962C8B-B14F-4D97-AF65-F5344CB8AC3E}">
        <p14:creationId xmlns:p14="http://schemas.microsoft.com/office/powerpoint/2010/main" val="34999195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How do we create the Year 12 timetable for 2019?</a:t>
            </a:r>
            <a:endParaRPr lang="en-AU"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p:txBody>
          <a:bodyPr/>
          <a:lstStyle/>
          <a:p>
            <a:pPr>
              <a:lnSpc>
                <a:spcPct val="90000"/>
              </a:lnSpc>
              <a:spcBef>
                <a:spcPts val="200"/>
              </a:spcBef>
              <a:spcAft>
                <a:spcPts val="400"/>
              </a:spcAft>
              <a:buClr>
                <a:srgbClr val="D34817"/>
              </a:buClr>
              <a:buSzPct val="85000"/>
              <a:defRPr/>
            </a:pPr>
            <a:r>
              <a:rPr lang="en-US" dirty="0">
                <a:latin typeface="Lato Medium" panose="020F0602020204030203"/>
              </a:rPr>
              <a:t>We roll over the current Year 11 timetable to Year 12 to ensure that student selections remain </a:t>
            </a:r>
            <a:r>
              <a:rPr lang="en-US" dirty="0" smtClean="0">
                <a:latin typeface="Lato Medium" panose="020F0602020204030203"/>
              </a:rPr>
              <a:t>stable.</a:t>
            </a:r>
          </a:p>
          <a:p>
            <a:pPr>
              <a:lnSpc>
                <a:spcPct val="90000"/>
              </a:lnSpc>
              <a:spcBef>
                <a:spcPts val="200"/>
              </a:spcBef>
              <a:spcAft>
                <a:spcPts val="400"/>
              </a:spcAft>
              <a:buClr>
                <a:srgbClr val="D34817"/>
              </a:buClr>
              <a:buSzPct val="85000"/>
              <a:defRPr/>
            </a:pPr>
            <a:endParaRPr lang="en-US" dirty="0">
              <a:latin typeface="Lato Medium" panose="020F0602020204030203"/>
            </a:endParaRPr>
          </a:p>
          <a:p>
            <a:pPr>
              <a:lnSpc>
                <a:spcPct val="90000"/>
              </a:lnSpc>
              <a:spcBef>
                <a:spcPts val="200"/>
              </a:spcBef>
              <a:spcAft>
                <a:spcPts val="400"/>
              </a:spcAft>
              <a:buClr>
                <a:srgbClr val="D34817"/>
              </a:buClr>
              <a:buSzPct val="85000"/>
              <a:defRPr/>
            </a:pPr>
            <a:r>
              <a:rPr lang="en-US" dirty="0" smtClean="0">
                <a:latin typeface="Lato Medium" panose="020F0602020204030203"/>
              </a:rPr>
              <a:t>We cannot guarantee your timetable if you make a course change but we will try our very best to accommodate the change.</a:t>
            </a:r>
            <a:endParaRPr lang="en-AU" dirty="0">
              <a:latin typeface="Lato Medium" panose="020F0602020204030203"/>
            </a:endParaRPr>
          </a:p>
          <a:p>
            <a:pPr>
              <a:lnSpc>
                <a:spcPct val="90000"/>
              </a:lnSpc>
              <a:spcBef>
                <a:spcPts val="200"/>
              </a:spcBef>
              <a:spcAft>
                <a:spcPts val="400"/>
              </a:spcAft>
              <a:buClr>
                <a:srgbClr val="D34817"/>
              </a:buClr>
              <a:buSzPct val="85000"/>
              <a:defRPr/>
            </a:pPr>
            <a:endParaRPr lang="en-AU" sz="1100" dirty="0">
              <a:latin typeface="Lato Medium" panose="020F0602020204030203"/>
            </a:endParaRPr>
          </a:p>
          <a:p>
            <a:endParaRPr lang="en-AU" dirty="0">
              <a:latin typeface="Lato Medium" panose="020F0602020204030203"/>
            </a:endParaRPr>
          </a:p>
        </p:txBody>
      </p:sp>
    </p:spTree>
    <p:extLst>
      <p:ext uri="{BB962C8B-B14F-4D97-AF65-F5344CB8AC3E}">
        <p14:creationId xmlns:p14="http://schemas.microsoft.com/office/powerpoint/2010/main" val="12903603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8229600" cy="1080120"/>
          </a:xfrm>
        </p:spPr>
        <p:txBody>
          <a:bodyPr>
            <a:normAutofit/>
          </a:bodyPr>
          <a:lstStyle/>
          <a:p>
            <a:r>
              <a:rPr lang="en-AU" b="1" dirty="0" smtClean="0">
                <a:latin typeface="Lato Heavy" panose="020F0502020204030203" pitchFamily="34" charset="0"/>
                <a:ea typeface="Lato Heavy" panose="020F0502020204030203" pitchFamily="34" charset="0"/>
                <a:cs typeface="Lato Heavy" panose="020F0502020204030203" pitchFamily="34" charset="0"/>
              </a:rPr>
              <a:t>General advice to students</a:t>
            </a:r>
            <a:endParaRPr lang="en-AU" b="1" dirty="0">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811524" y="1134047"/>
            <a:ext cx="8568952" cy="5400600"/>
          </a:xfrm>
        </p:spPr>
        <p:txBody>
          <a:bodyPr>
            <a:normAutofit fontScale="92500"/>
          </a:bodyPr>
          <a:lstStyle/>
          <a:p>
            <a:pPr fontAlgn="base">
              <a:lnSpc>
                <a:spcPct val="80000"/>
              </a:lnSpc>
              <a:spcBef>
                <a:spcPts val="575"/>
              </a:spcBef>
              <a:spcAft>
                <a:spcPct val="0"/>
              </a:spcAft>
              <a:buClr>
                <a:srgbClr val="D34817"/>
              </a:buClr>
              <a:buSzPct val="85000"/>
            </a:pPr>
            <a:endParaRPr lang="en-AU" sz="2400" u="sng" dirty="0">
              <a:solidFill>
                <a:srgbClr val="00B0F0"/>
              </a:solidFill>
            </a:endParaRPr>
          </a:p>
          <a:p>
            <a:pPr>
              <a:lnSpc>
                <a:spcPct val="90000"/>
              </a:lnSpc>
              <a:spcBef>
                <a:spcPts val="200"/>
              </a:spcBef>
              <a:spcAft>
                <a:spcPts val="400"/>
              </a:spcAft>
              <a:buClr>
                <a:srgbClr val="D34817"/>
              </a:buClr>
              <a:buSzPct val="85000"/>
              <a:defRPr/>
            </a:pPr>
            <a:r>
              <a:rPr lang="en-AU" dirty="0" smtClean="0">
                <a:latin typeface="Lato Medium" panose="020F0602020204030203"/>
              </a:rPr>
              <a:t>Choose </a:t>
            </a:r>
            <a:r>
              <a:rPr lang="en-AU" dirty="0">
                <a:latin typeface="Lato Medium" panose="020F0602020204030203"/>
              </a:rPr>
              <a:t>the </a:t>
            </a:r>
            <a:r>
              <a:rPr lang="en-AU" dirty="0">
                <a:solidFill>
                  <a:srgbClr val="FFFF00"/>
                </a:solidFill>
                <a:latin typeface="Lato Medium" panose="020F0602020204030203"/>
              </a:rPr>
              <a:t>highest </a:t>
            </a:r>
            <a:r>
              <a:rPr lang="en-AU" dirty="0" smtClean="0">
                <a:solidFill>
                  <a:srgbClr val="FFFF00"/>
                </a:solidFill>
                <a:latin typeface="Lato Medium" panose="020F0602020204030203"/>
              </a:rPr>
              <a:t>course </a:t>
            </a:r>
            <a:r>
              <a:rPr lang="en-AU" dirty="0">
                <a:solidFill>
                  <a:srgbClr val="FFFF00"/>
                </a:solidFill>
                <a:latin typeface="Lato Medium" panose="020F0602020204030203"/>
              </a:rPr>
              <a:t>of which you </a:t>
            </a:r>
            <a:r>
              <a:rPr lang="en-AU" dirty="0" smtClean="0">
                <a:solidFill>
                  <a:srgbClr val="FFFF00"/>
                </a:solidFill>
                <a:latin typeface="Lato Medium" panose="020F0602020204030203"/>
              </a:rPr>
              <a:t>are capable</a:t>
            </a:r>
            <a:endParaRPr lang="en-AU" dirty="0">
              <a:solidFill>
                <a:srgbClr val="FFFF00"/>
              </a:solidFill>
              <a:latin typeface="Lato Medium" panose="020F0602020204030203"/>
            </a:endParaRPr>
          </a:p>
          <a:p>
            <a:pPr>
              <a:lnSpc>
                <a:spcPct val="90000"/>
              </a:lnSpc>
              <a:spcBef>
                <a:spcPts val="200"/>
              </a:spcBef>
              <a:spcAft>
                <a:spcPts val="400"/>
              </a:spcAft>
              <a:buClr>
                <a:srgbClr val="D34817"/>
              </a:buClr>
              <a:buSzPct val="85000"/>
              <a:defRPr/>
            </a:pPr>
            <a:endParaRPr lang="en-AU" sz="1200" dirty="0">
              <a:solidFill>
                <a:srgbClr val="00B0F0"/>
              </a:solidFill>
              <a:latin typeface="Lato Medium" panose="020F0602020204030203"/>
            </a:endParaRPr>
          </a:p>
          <a:p>
            <a:pPr>
              <a:lnSpc>
                <a:spcPct val="90000"/>
              </a:lnSpc>
              <a:spcBef>
                <a:spcPts val="200"/>
              </a:spcBef>
              <a:spcAft>
                <a:spcPts val="400"/>
              </a:spcAft>
              <a:buClr>
                <a:srgbClr val="D34817"/>
              </a:buClr>
              <a:buSzPct val="85000"/>
              <a:defRPr/>
            </a:pPr>
            <a:r>
              <a:rPr lang="en-AU" dirty="0">
                <a:latin typeface="Lato Medium" panose="020F0602020204030203"/>
              </a:rPr>
              <a:t>Listen carefully to </a:t>
            </a:r>
            <a:r>
              <a:rPr lang="en-AU" dirty="0" smtClean="0">
                <a:latin typeface="Lato Medium" panose="020F0602020204030203"/>
              </a:rPr>
              <a:t>what the experts say</a:t>
            </a:r>
          </a:p>
          <a:p>
            <a:pPr>
              <a:lnSpc>
                <a:spcPct val="90000"/>
              </a:lnSpc>
              <a:spcBef>
                <a:spcPts val="200"/>
              </a:spcBef>
              <a:spcAft>
                <a:spcPts val="400"/>
              </a:spcAft>
              <a:buClr>
                <a:srgbClr val="D34817"/>
              </a:buClr>
              <a:buSzPct val="85000"/>
              <a:defRPr/>
            </a:pPr>
            <a:endParaRPr lang="en-US" dirty="0">
              <a:latin typeface="Lato Medium" panose="020F0602020204030203"/>
            </a:endParaRPr>
          </a:p>
          <a:p>
            <a:pPr>
              <a:lnSpc>
                <a:spcPct val="90000"/>
              </a:lnSpc>
              <a:spcBef>
                <a:spcPts val="200"/>
              </a:spcBef>
              <a:spcAft>
                <a:spcPts val="400"/>
              </a:spcAft>
              <a:buClr>
                <a:srgbClr val="D34817"/>
              </a:buClr>
              <a:buSzPct val="85000"/>
              <a:defRPr/>
            </a:pPr>
            <a:r>
              <a:rPr lang="en-AU" dirty="0" smtClean="0">
                <a:latin typeface="Lato Medium" panose="020F0602020204030203"/>
              </a:rPr>
              <a:t>If you </a:t>
            </a:r>
            <a:r>
              <a:rPr lang="en-AU" dirty="0">
                <a:latin typeface="Lato Medium" panose="020F0602020204030203"/>
              </a:rPr>
              <a:t>have aspirations for further study at university or TAFE/Polytechnic, check to see if there are any prerequisites</a:t>
            </a:r>
          </a:p>
          <a:p>
            <a:pPr>
              <a:lnSpc>
                <a:spcPct val="90000"/>
              </a:lnSpc>
              <a:spcBef>
                <a:spcPts val="200"/>
              </a:spcBef>
              <a:spcAft>
                <a:spcPts val="400"/>
              </a:spcAft>
              <a:buClr>
                <a:srgbClr val="D34817"/>
              </a:buClr>
              <a:buSzPct val="85000"/>
              <a:defRPr/>
            </a:pPr>
            <a:endParaRPr lang="en-US" sz="1100" dirty="0">
              <a:latin typeface="Lato Medium" panose="020F0602020204030203"/>
            </a:endParaRPr>
          </a:p>
          <a:p>
            <a:pPr fontAlgn="base">
              <a:lnSpc>
                <a:spcPct val="90000"/>
              </a:lnSpc>
              <a:spcBef>
                <a:spcPts val="200"/>
              </a:spcBef>
              <a:spcAft>
                <a:spcPts val="400"/>
              </a:spcAft>
              <a:buClr>
                <a:srgbClr val="D34817"/>
              </a:buClr>
              <a:buSzPct val="85000"/>
              <a:defRPr/>
            </a:pPr>
            <a:r>
              <a:rPr lang="en-AU" dirty="0">
                <a:latin typeface="Lato Medium" panose="020F0602020204030203"/>
              </a:rPr>
              <a:t>Select your </a:t>
            </a:r>
            <a:r>
              <a:rPr lang="en-AU" dirty="0" smtClean="0">
                <a:latin typeface="Lato Medium" panose="020F0602020204030203"/>
              </a:rPr>
              <a:t>courses </a:t>
            </a:r>
            <a:r>
              <a:rPr lang="en-AU" dirty="0">
                <a:latin typeface="Lato Medium" panose="020F0602020204030203"/>
              </a:rPr>
              <a:t>on the basis of what you enjoy </a:t>
            </a:r>
            <a:r>
              <a:rPr lang="en-AU" dirty="0" smtClean="0">
                <a:latin typeface="Lato Medium" panose="020F0602020204030203"/>
              </a:rPr>
              <a:t>doing and which you are good at, </a:t>
            </a:r>
            <a:r>
              <a:rPr lang="en-AU" dirty="0" smtClean="0">
                <a:solidFill>
                  <a:srgbClr val="00B0F0"/>
                </a:solidFill>
                <a:latin typeface="Lato Medium" panose="020F0602020204030203"/>
              </a:rPr>
              <a:t>not because you think the course will be scaled up – scaling changes from year to year depending on the performance of the group</a:t>
            </a:r>
            <a:endParaRPr lang="en-AU" dirty="0">
              <a:solidFill>
                <a:srgbClr val="00B0F0"/>
              </a:solidFill>
              <a:latin typeface="Lato Medium" panose="020F0602020204030203"/>
            </a:endParaRPr>
          </a:p>
          <a:p>
            <a:pPr fontAlgn="base">
              <a:lnSpc>
                <a:spcPct val="90000"/>
              </a:lnSpc>
              <a:spcBef>
                <a:spcPts val="200"/>
              </a:spcBef>
              <a:spcAft>
                <a:spcPts val="400"/>
              </a:spcAft>
              <a:buClr>
                <a:srgbClr val="D34817"/>
              </a:buClr>
              <a:buSzPct val="85000"/>
              <a:defRPr/>
            </a:pPr>
            <a:endParaRPr lang="en-AU" sz="1100" dirty="0">
              <a:latin typeface="Lato Medium" panose="020F0602020204030203"/>
            </a:endParaRPr>
          </a:p>
          <a:p>
            <a:pPr fontAlgn="base">
              <a:lnSpc>
                <a:spcPct val="90000"/>
              </a:lnSpc>
              <a:spcBef>
                <a:spcPts val="200"/>
              </a:spcBef>
              <a:spcAft>
                <a:spcPts val="400"/>
              </a:spcAft>
              <a:buClr>
                <a:srgbClr val="D34817"/>
              </a:buClr>
              <a:buSzPct val="85000"/>
              <a:defRPr/>
            </a:pPr>
            <a:r>
              <a:rPr lang="en-AU" dirty="0">
                <a:latin typeface="Lato Medium" panose="020F0602020204030203"/>
              </a:rPr>
              <a:t>You must have sufficient units to achieve WACE</a:t>
            </a:r>
          </a:p>
          <a:p>
            <a:pPr fontAlgn="base">
              <a:lnSpc>
                <a:spcPct val="90000"/>
              </a:lnSpc>
              <a:spcBef>
                <a:spcPts val="200"/>
              </a:spcBef>
              <a:spcAft>
                <a:spcPts val="400"/>
              </a:spcAft>
              <a:buClr>
                <a:srgbClr val="D34817"/>
              </a:buClr>
              <a:buSzPct val="85000"/>
              <a:defRPr/>
            </a:pPr>
            <a:endParaRPr lang="en-AU" sz="1100" dirty="0"/>
          </a:p>
          <a:p>
            <a:pPr fontAlgn="base">
              <a:lnSpc>
                <a:spcPct val="90000"/>
              </a:lnSpc>
              <a:spcBef>
                <a:spcPts val="200"/>
              </a:spcBef>
              <a:spcAft>
                <a:spcPts val="400"/>
              </a:spcAft>
              <a:buClr>
                <a:srgbClr val="D34817"/>
              </a:buClr>
              <a:buSzPct val="85000"/>
              <a:defRPr/>
            </a:pPr>
            <a:endParaRPr lang="en-AU" dirty="0"/>
          </a:p>
        </p:txBody>
      </p:sp>
    </p:spTree>
    <p:extLst>
      <p:ext uri="{BB962C8B-B14F-4D97-AF65-F5344CB8AC3E}">
        <p14:creationId xmlns:p14="http://schemas.microsoft.com/office/powerpoint/2010/main" val="37605836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When is a </a:t>
            </a:r>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C</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ourse </a:t>
            </a:r>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A</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dvice Meeting appropriate?</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981200" y="1484784"/>
            <a:ext cx="8291264" cy="4968552"/>
          </a:xfrm>
        </p:spPr>
        <p:txBody>
          <a:bodyPr>
            <a:normAutofit/>
          </a:bodyPr>
          <a:lstStyle/>
          <a:p>
            <a:pPr marL="514350" indent="-514350">
              <a:buFont typeface="+mj-lt"/>
              <a:buAutoNum type="arabicPeriod"/>
            </a:pPr>
            <a:endParaRPr lang="en-AU" dirty="0" smtClean="0"/>
          </a:p>
          <a:p>
            <a:pPr marL="514350" indent="-514350">
              <a:buFont typeface="+mj-lt"/>
              <a:buAutoNum type="arabicPeriod"/>
            </a:pPr>
            <a:r>
              <a:rPr lang="en-AU" sz="2400" dirty="0">
                <a:latin typeface="Lato Medium" panose="020F0602020204030203"/>
              </a:rPr>
              <a:t>For students in Year </a:t>
            </a:r>
            <a:r>
              <a:rPr lang="en-AU" sz="2400" dirty="0" smtClean="0">
                <a:latin typeface="Lato Medium" panose="020F0602020204030203"/>
              </a:rPr>
              <a:t>11 </a:t>
            </a:r>
            <a:r>
              <a:rPr lang="en-AU" sz="2400" dirty="0">
                <a:latin typeface="Lato Medium" panose="020F0602020204030203"/>
              </a:rPr>
              <a:t>who would like </a:t>
            </a:r>
            <a:r>
              <a:rPr lang="en-AU" sz="2400" dirty="0" smtClean="0">
                <a:latin typeface="Lato Medium" panose="020F0602020204030203"/>
              </a:rPr>
              <a:t>general advice with course selections and for students seeking advice on university degree or TAFE prerequisites.</a:t>
            </a:r>
            <a:endParaRPr lang="en-AU" sz="2400" dirty="0" smtClean="0">
              <a:solidFill>
                <a:srgbClr val="FFC000"/>
              </a:solidFill>
              <a:latin typeface="Lato Medium" panose="020F0602020204030203"/>
            </a:endParaRPr>
          </a:p>
          <a:p>
            <a:pPr marL="514350" indent="-514350">
              <a:buFont typeface="+mj-lt"/>
              <a:buAutoNum type="arabicPeriod"/>
            </a:pPr>
            <a:r>
              <a:rPr lang="en-AU" sz="2400" dirty="0">
                <a:latin typeface="Lato Medium" panose="020F0602020204030203"/>
              </a:rPr>
              <a:t>In those instances where a student may have just missed out on the </a:t>
            </a:r>
            <a:r>
              <a:rPr lang="en-AU" sz="2400" dirty="0" smtClean="0">
                <a:latin typeface="Lato Medium" panose="020F0602020204030203"/>
              </a:rPr>
              <a:t>prerequisite. Entry </a:t>
            </a:r>
            <a:r>
              <a:rPr lang="en-AU" sz="2400" dirty="0">
                <a:latin typeface="Lato Medium" panose="020F0602020204030203"/>
              </a:rPr>
              <a:t>for a particular </a:t>
            </a:r>
            <a:r>
              <a:rPr lang="en-AU" sz="2400" dirty="0" smtClean="0">
                <a:latin typeface="Lato Medium" panose="020F0602020204030203"/>
              </a:rPr>
              <a:t>course will </a:t>
            </a:r>
            <a:r>
              <a:rPr lang="en-AU" sz="2400" dirty="0">
                <a:latin typeface="Lato Medium" panose="020F0602020204030203"/>
              </a:rPr>
              <a:t>be </a:t>
            </a:r>
            <a:r>
              <a:rPr lang="en-AU" sz="2400" dirty="0" smtClean="0">
                <a:latin typeface="Lato Medium" panose="020F0602020204030203"/>
              </a:rPr>
              <a:t>permitted </a:t>
            </a:r>
            <a:r>
              <a:rPr lang="en-AU" sz="2400" dirty="0">
                <a:latin typeface="Lato Medium" panose="020F0602020204030203"/>
              </a:rPr>
              <a:t>by the Head of Learning </a:t>
            </a:r>
            <a:r>
              <a:rPr lang="en-AU" sz="2400" dirty="0" smtClean="0">
                <a:latin typeface="Lato Medium" panose="020F0602020204030203"/>
              </a:rPr>
              <a:t>Area once the student has met the prerequisite(s) in Semester 2, 2018.</a:t>
            </a:r>
          </a:p>
          <a:p>
            <a:pPr marL="514350" indent="-514350">
              <a:buFont typeface="+mj-lt"/>
              <a:buAutoNum type="arabicPeriod"/>
            </a:pPr>
            <a:r>
              <a:rPr lang="en-US" sz="2400" dirty="0" smtClean="0">
                <a:latin typeface="Lato Medium" panose="020F0602020204030203"/>
              </a:rPr>
              <a:t>If you are changing more than one course as you enter Year 12.</a:t>
            </a:r>
            <a:endParaRPr lang="en-US" sz="2400" dirty="0">
              <a:latin typeface="Lato Medium" panose="020F0602020204030203"/>
            </a:endParaRPr>
          </a:p>
          <a:p>
            <a:pPr marL="514350" indent="-514350">
              <a:buFont typeface="+mj-lt"/>
              <a:buAutoNum type="arabicPeriod"/>
            </a:pPr>
            <a:endParaRPr lang="en-AU" dirty="0" smtClean="0"/>
          </a:p>
          <a:p>
            <a:pPr marL="514350" indent="-514350">
              <a:buFont typeface="+mj-lt"/>
              <a:buAutoNum type="arabicPeriod"/>
            </a:pPr>
            <a:endParaRPr lang="en-AU" dirty="0"/>
          </a:p>
        </p:txBody>
      </p:sp>
    </p:spTree>
    <p:extLst>
      <p:ext uri="{BB962C8B-B14F-4D97-AF65-F5344CB8AC3E}">
        <p14:creationId xmlns:p14="http://schemas.microsoft.com/office/powerpoint/2010/main" val="22857462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512" y="274638"/>
            <a:ext cx="8784976" cy="1143000"/>
          </a:xfrm>
        </p:spPr>
        <p:txBody>
          <a:bodyPr>
            <a:no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I haven’t </a:t>
            </a:r>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m</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et the prerequisites . . . </a:t>
            </a:r>
            <a:b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b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what can I do?</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p:txBody>
          <a:bodyPr>
            <a:normAutofit fontScale="92500" lnSpcReduction="10000"/>
          </a:bodyPr>
          <a:lstStyle/>
          <a:p>
            <a:endParaRPr lang="en-AU" dirty="0" smtClean="0">
              <a:solidFill>
                <a:srgbClr val="FFC000"/>
              </a:solidFill>
            </a:endParaRPr>
          </a:p>
          <a:p>
            <a:pPr marL="514350" indent="-514350">
              <a:buFont typeface="+mj-lt"/>
              <a:buAutoNum type="arabicPeriod"/>
            </a:pPr>
            <a:r>
              <a:rPr lang="en-AU" dirty="0" smtClean="0">
                <a:latin typeface="Lato Medium" panose="020F0602020204030203"/>
              </a:rPr>
              <a:t>Go online and begin the course selection process.</a:t>
            </a:r>
            <a:endParaRPr lang="en-AU" sz="1400" dirty="0">
              <a:latin typeface="Lato Medium" panose="020F0602020204030203"/>
            </a:endParaRPr>
          </a:p>
          <a:p>
            <a:pPr marL="514350" indent="-514350">
              <a:buFont typeface="+mj-lt"/>
              <a:buAutoNum type="arabicPeriod"/>
            </a:pPr>
            <a:r>
              <a:rPr lang="en-AU" dirty="0" smtClean="0">
                <a:latin typeface="Lato Medium" panose="020F0602020204030203"/>
              </a:rPr>
              <a:t>Make </a:t>
            </a:r>
            <a:r>
              <a:rPr lang="en-AU" dirty="0">
                <a:latin typeface="Lato Medium" panose="020F0602020204030203"/>
              </a:rPr>
              <a:t>an alternative selection </a:t>
            </a:r>
            <a:r>
              <a:rPr lang="en-AU" dirty="0" smtClean="0">
                <a:latin typeface="Lato Medium" panose="020F0602020204030203"/>
              </a:rPr>
              <a:t>online </a:t>
            </a:r>
            <a:r>
              <a:rPr lang="en-AU" dirty="0">
                <a:latin typeface="Lato Medium" panose="020F0602020204030203"/>
              </a:rPr>
              <a:t>then book a </a:t>
            </a:r>
            <a:r>
              <a:rPr lang="en-AU" b="1" dirty="0">
                <a:solidFill>
                  <a:srgbClr val="FFC000"/>
                </a:solidFill>
                <a:latin typeface="Lato Medium" panose="020F0602020204030203"/>
              </a:rPr>
              <a:t>compulsory</a:t>
            </a:r>
            <a:r>
              <a:rPr lang="en-AU" dirty="0">
                <a:solidFill>
                  <a:srgbClr val="FFC000"/>
                </a:solidFill>
                <a:latin typeface="Lato Medium" panose="020F0602020204030203"/>
              </a:rPr>
              <a:t> </a:t>
            </a:r>
            <a:r>
              <a:rPr lang="en-AU" dirty="0">
                <a:latin typeface="Lato Medium" panose="020F0602020204030203"/>
              </a:rPr>
              <a:t>appointment to meet with </a:t>
            </a:r>
            <a:r>
              <a:rPr lang="en-AU" dirty="0" smtClean="0">
                <a:latin typeface="Lato Medium" panose="020F0602020204030203"/>
              </a:rPr>
              <a:t>a representative in the Curriculum </a:t>
            </a:r>
            <a:r>
              <a:rPr lang="en-AU" dirty="0">
                <a:latin typeface="Lato Medium" panose="020F0602020204030203"/>
              </a:rPr>
              <a:t>O</a:t>
            </a:r>
            <a:r>
              <a:rPr lang="en-AU" dirty="0" smtClean="0">
                <a:latin typeface="Lato Medium" panose="020F0602020204030203"/>
              </a:rPr>
              <a:t>ffice.</a:t>
            </a:r>
          </a:p>
          <a:p>
            <a:pPr marL="514350" indent="-514350">
              <a:buFont typeface="+mj-lt"/>
              <a:buAutoNum type="arabicPeriod"/>
            </a:pPr>
            <a:r>
              <a:rPr lang="en-AU" dirty="0" smtClean="0">
                <a:latin typeface="Lato Medium" panose="020F0602020204030203"/>
              </a:rPr>
              <a:t>Alert your teacher to the fact that you are trying to work towards taking the course in Year 12.</a:t>
            </a:r>
          </a:p>
          <a:p>
            <a:pPr marL="514350" indent="-514350">
              <a:buFont typeface="+mj-lt"/>
              <a:buAutoNum type="arabicPeriod"/>
            </a:pPr>
            <a:r>
              <a:rPr lang="en-AU" b="1" dirty="0" smtClean="0">
                <a:solidFill>
                  <a:srgbClr val="FFC000"/>
                </a:solidFill>
                <a:latin typeface="Lato Medium" panose="020F0602020204030203"/>
              </a:rPr>
              <a:t>This year all Year 12 students who wish to take a course and have not met the prerequisite will need to book an interview with either      Mrs Kimberly Eyre – Acting Dean of Studies, </a:t>
            </a:r>
            <a:r>
              <a:rPr lang="en-AU" b="1" dirty="0">
                <a:solidFill>
                  <a:srgbClr val="FFC000"/>
                </a:solidFill>
                <a:latin typeface="Lato Medium" panose="020F0602020204030203"/>
              </a:rPr>
              <a:t> </a:t>
            </a:r>
            <a:r>
              <a:rPr lang="en-AU" b="1" dirty="0" smtClean="0">
                <a:solidFill>
                  <a:srgbClr val="FFC000"/>
                </a:solidFill>
                <a:latin typeface="Lato Medium" panose="020F0602020204030203"/>
              </a:rPr>
              <a:t>                                       Mrs Bronwyn Carruthers – Acting Secondary Curriculum Manager or Mr Lynton Smith – Head of Career Education.</a:t>
            </a:r>
            <a:endParaRPr lang="en-AU" b="1" dirty="0">
              <a:solidFill>
                <a:srgbClr val="FFC000"/>
              </a:solidFill>
              <a:latin typeface="Lato Medium" panose="020F0602020204030203"/>
            </a:endParaRPr>
          </a:p>
        </p:txBody>
      </p:sp>
    </p:spTree>
    <p:extLst>
      <p:ext uri="{BB962C8B-B14F-4D97-AF65-F5344CB8AC3E}">
        <p14:creationId xmlns:p14="http://schemas.microsoft.com/office/powerpoint/2010/main" val="2618749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FF00"/>
                </a:solidFill>
                <a:latin typeface="Lato Heavy" panose="020F0502020204030203" pitchFamily="34" charset="0"/>
                <a:ea typeface="Lato Heavy" panose="020F0502020204030203" pitchFamily="34" charset="0"/>
                <a:cs typeface="Lato Heavy" panose="020F0502020204030203" pitchFamily="34" charset="0"/>
              </a:rPr>
              <a:t>Enquiries</a:t>
            </a:r>
            <a:endParaRPr lang="en-AU" b="1" dirty="0">
              <a:solidFill>
                <a:srgbClr val="FFFF0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775520" y="1600201"/>
            <a:ext cx="8856984" cy="4525963"/>
          </a:xfrm>
        </p:spPr>
        <p:txBody>
          <a:bodyPr>
            <a:normAutofit lnSpcReduction="10000"/>
          </a:bodyPr>
          <a:lstStyle/>
          <a:p>
            <a:r>
              <a:rPr lang="en-AU" dirty="0" smtClean="0">
                <a:latin typeface="Lato Medium" panose="020F0602020204030203"/>
              </a:rPr>
              <a:t>Please direct any questions that you might have to: </a:t>
            </a:r>
          </a:p>
          <a:p>
            <a:pPr marL="457200" indent="-457200">
              <a:buFont typeface="Arial" panose="020B0604020202020204" pitchFamily="34" charset="0"/>
              <a:buChar char="•"/>
            </a:pPr>
            <a:r>
              <a:rPr lang="en-AU" dirty="0" smtClean="0">
                <a:latin typeface="Lato Medium" panose="020F0602020204030203"/>
              </a:rPr>
              <a:t>Mrs Kimberly Eyre – Acting Dean of Studies   (Curriculum Office)</a:t>
            </a:r>
          </a:p>
          <a:p>
            <a:pPr marL="457200" indent="-457200">
              <a:buFont typeface="Arial" panose="020B0604020202020204" pitchFamily="34" charset="0"/>
              <a:buChar char="•"/>
            </a:pPr>
            <a:r>
              <a:rPr lang="en-AU" dirty="0" smtClean="0">
                <a:latin typeface="Lato Medium" panose="020F0602020204030203"/>
              </a:rPr>
              <a:t>Mrs Bronwyn Carruthers – Acting Secondary Curriculum Manager (Curriculum Office)</a:t>
            </a:r>
          </a:p>
          <a:p>
            <a:pPr marL="457200" indent="-457200">
              <a:buFont typeface="Arial" panose="020B0604020202020204" pitchFamily="34" charset="0"/>
              <a:buChar char="•"/>
            </a:pPr>
            <a:r>
              <a:rPr lang="en-AU" dirty="0" smtClean="0">
                <a:latin typeface="Lato Medium" panose="020F0602020204030203"/>
              </a:rPr>
              <a:t>Mr Lynton Smith – Head of Career Education (Careers Office)</a:t>
            </a:r>
          </a:p>
          <a:p>
            <a:pPr marL="457200" indent="-457200">
              <a:buFont typeface="Arial" panose="020B0604020202020204" pitchFamily="34" charset="0"/>
              <a:buChar char="•"/>
            </a:pPr>
            <a:endParaRPr lang="en-AU" dirty="0">
              <a:latin typeface="Lato Medium" panose="020F0602020204030203"/>
            </a:endParaRPr>
          </a:p>
          <a:p>
            <a:pPr marL="457200" indent="-457200">
              <a:buFont typeface="Arial" panose="020B0604020202020204" pitchFamily="34" charset="0"/>
              <a:buChar char="•"/>
            </a:pPr>
            <a:r>
              <a:rPr lang="en-AU" dirty="0" smtClean="0">
                <a:solidFill>
                  <a:srgbClr val="00B0F0"/>
                </a:solidFill>
                <a:latin typeface="Lato Medium" panose="020F0602020204030203"/>
              </a:rPr>
              <a:t>Note that there will be a Year 12 information evening in February 2019</a:t>
            </a:r>
            <a:endParaRPr lang="en-AU" dirty="0">
              <a:solidFill>
                <a:srgbClr val="00B0F0"/>
              </a:solidFill>
              <a:latin typeface="Lato Medium" panose="020F0602020204030203"/>
            </a:endParaRPr>
          </a:p>
        </p:txBody>
      </p:sp>
    </p:spTree>
    <p:extLst>
      <p:ext uri="{BB962C8B-B14F-4D97-AF65-F5344CB8AC3E}">
        <p14:creationId xmlns:p14="http://schemas.microsoft.com/office/powerpoint/2010/main" val="11148577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What is the Western Australian Certificate of Education?</a:t>
            </a:r>
            <a:endParaRPr lang="en-AU"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609600" y="1772816"/>
            <a:ext cx="10972800" cy="3124943"/>
          </a:xfrm>
        </p:spPr>
        <p:txBody>
          <a:bodyPr>
            <a:normAutofit lnSpcReduction="10000"/>
          </a:bodyPr>
          <a:lstStyle/>
          <a:p>
            <a:r>
              <a:rPr lang="en-AU" dirty="0">
                <a:latin typeface="Lato Medium" panose="020F0602020204030203"/>
              </a:rPr>
              <a:t>The Western Australian Certificate of Education (WACE) </a:t>
            </a:r>
            <a:r>
              <a:rPr lang="en-AU" dirty="0" smtClean="0">
                <a:latin typeface="Lato Medium" panose="020F0602020204030203"/>
              </a:rPr>
              <a:t>is </a:t>
            </a:r>
            <a:r>
              <a:rPr lang="en-AU" dirty="0">
                <a:latin typeface="Lato Medium" panose="020F0602020204030203"/>
              </a:rPr>
              <a:t>awarded to senior secondary school students who satisfy its requirements</a:t>
            </a:r>
            <a:r>
              <a:rPr lang="en-AU" dirty="0" smtClean="0">
                <a:latin typeface="Lato Medium" panose="020F0602020204030203"/>
              </a:rPr>
              <a:t>.</a:t>
            </a:r>
          </a:p>
          <a:p>
            <a:r>
              <a:rPr lang="en-AU" dirty="0" smtClean="0">
                <a:latin typeface="Lato Medium" panose="020F0602020204030203"/>
              </a:rPr>
              <a:t>It </a:t>
            </a:r>
            <a:r>
              <a:rPr lang="en-AU" dirty="0">
                <a:latin typeface="Lato Medium" panose="020F0602020204030203"/>
              </a:rPr>
              <a:t>is a senior secondary certificate recognised nationally in the Australian Qualifications Framework (AQF). </a:t>
            </a:r>
            <a:endParaRPr lang="en-AU" dirty="0" smtClean="0">
              <a:latin typeface="Lato Medium" panose="020F0602020204030203"/>
            </a:endParaRPr>
          </a:p>
          <a:p>
            <a:r>
              <a:rPr lang="en-AU" dirty="0" smtClean="0">
                <a:latin typeface="Lato Medium" panose="020F0602020204030203"/>
              </a:rPr>
              <a:t>Generally</a:t>
            </a:r>
            <a:r>
              <a:rPr lang="en-AU" dirty="0">
                <a:latin typeface="Lato Medium" panose="020F0602020204030203"/>
              </a:rPr>
              <a:t>, students will complete two years of senior secondary study to achieve the </a:t>
            </a:r>
            <a:r>
              <a:rPr lang="en-AU" dirty="0" smtClean="0">
                <a:latin typeface="Lato Medium" panose="020F0602020204030203"/>
              </a:rPr>
              <a:t>WACE.</a:t>
            </a:r>
            <a:r>
              <a:rPr lang="en-AU" dirty="0">
                <a:latin typeface="Lato Medium" panose="020F0602020204030203"/>
              </a:rPr>
              <a:t>  </a:t>
            </a:r>
          </a:p>
        </p:txBody>
      </p:sp>
    </p:spTree>
    <p:extLst>
      <p:ext uri="{BB962C8B-B14F-4D97-AF65-F5344CB8AC3E}">
        <p14:creationId xmlns:p14="http://schemas.microsoft.com/office/powerpoint/2010/main" val="3883346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WACE 2019 – A recap overview</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p:txBody>
          <a:bodyPr>
            <a:normAutofit fontScale="85000" lnSpcReduction="20000"/>
          </a:bodyPr>
          <a:lstStyle/>
          <a:p>
            <a:pPr marL="457200" indent="-457200">
              <a:buFont typeface="Arial" panose="020B0604020202020204" pitchFamily="34" charset="0"/>
              <a:buChar char="•"/>
            </a:pPr>
            <a:r>
              <a:rPr lang="en-AU" dirty="0" smtClean="0">
                <a:latin typeface="Lato Medium" panose="020F0602020204030203"/>
              </a:rPr>
              <a:t>Courses within the WACE are divided into ATAR courses and General courses</a:t>
            </a:r>
          </a:p>
          <a:p>
            <a:pPr lvl="1"/>
            <a:r>
              <a:rPr lang="en-AU" dirty="0" smtClean="0">
                <a:solidFill>
                  <a:srgbClr val="FFFF00"/>
                </a:solidFill>
                <a:latin typeface="Lato Medium" panose="020F0602020204030203"/>
              </a:rPr>
              <a:t>(Both General and ATAR courses contribute to the WACE)</a:t>
            </a:r>
          </a:p>
          <a:p>
            <a:pPr marL="457200" indent="-457200">
              <a:buFont typeface="Arial" panose="020B0604020202020204" pitchFamily="34" charset="0"/>
              <a:buChar char="•"/>
            </a:pPr>
            <a:r>
              <a:rPr lang="en-AU" dirty="0" smtClean="0">
                <a:latin typeface="Lato Medium" panose="020F0602020204030203"/>
              </a:rPr>
              <a:t>A student may enrol in a combination of ATAR and General courses – best advice for success is to stay in one particular pathway</a:t>
            </a:r>
          </a:p>
          <a:p>
            <a:pPr marL="457200" indent="-457200">
              <a:buFont typeface="Arial" panose="020B0604020202020204" pitchFamily="34" charset="0"/>
              <a:buChar char="•"/>
            </a:pPr>
            <a:r>
              <a:rPr lang="en-US" dirty="0" smtClean="0">
                <a:latin typeface="Lato Medium" panose="020F0602020204030203"/>
              </a:rPr>
              <a:t>All students at the College can achieve a Western Australian Certificate of Education</a:t>
            </a:r>
            <a:endParaRPr lang="en-AU" dirty="0" smtClean="0">
              <a:latin typeface="Lato Medium" panose="020F0602020204030203"/>
            </a:endParaRPr>
          </a:p>
          <a:p>
            <a:pPr marL="457200" indent="-457200">
              <a:buFont typeface="Arial" panose="020B0604020202020204" pitchFamily="34" charset="0"/>
              <a:buChar char="•"/>
            </a:pPr>
            <a:r>
              <a:rPr lang="en-AU" dirty="0" smtClean="0">
                <a:latin typeface="Lato Medium" panose="020F0602020204030203"/>
              </a:rPr>
              <a:t>A student will either achieve an ATAR at the end of Year 12 </a:t>
            </a:r>
            <a:r>
              <a:rPr lang="en-AU" dirty="0" smtClean="0">
                <a:solidFill>
                  <a:srgbClr val="FFFF00"/>
                </a:solidFill>
                <a:latin typeface="Lato Medium" panose="020F0602020204030203"/>
              </a:rPr>
              <a:t>or </a:t>
            </a:r>
            <a:r>
              <a:rPr lang="en-AU" dirty="0" smtClean="0">
                <a:latin typeface="Lato Medium" panose="020F0602020204030203"/>
              </a:rPr>
              <a:t>a Certificate II or higher</a:t>
            </a:r>
          </a:p>
          <a:p>
            <a:pPr marL="457200" indent="-457200">
              <a:buFont typeface="Arial" panose="020B0604020202020204" pitchFamily="34" charset="0"/>
              <a:buChar char="•"/>
            </a:pPr>
            <a:r>
              <a:rPr lang="en-AU" dirty="0" smtClean="0">
                <a:latin typeface="Lato Medium" panose="020F0602020204030203"/>
              </a:rPr>
              <a:t>Students enrolled in an </a:t>
            </a:r>
            <a:r>
              <a:rPr lang="en-AU" dirty="0" smtClean="0">
                <a:solidFill>
                  <a:srgbClr val="00B0F0"/>
                </a:solidFill>
                <a:latin typeface="Lato Medium" panose="020F0602020204030203"/>
              </a:rPr>
              <a:t>ATAR</a:t>
            </a:r>
            <a:r>
              <a:rPr lang="en-AU" dirty="0" smtClean="0">
                <a:latin typeface="Lato Medium" panose="020F0602020204030203"/>
              </a:rPr>
              <a:t> course will sit the </a:t>
            </a:r>
            <a:r>
              <a:rPr lang="en-AU" dirty="0" smtClean="0">
                <a:solidFill>
                  <a:srgbClr val="00B0F0"/>
                </a:solidFill>
                <a:latin typeface="Lato Medium" panose="020F0602020204030203"/>
              </a:rPr>
              <a:t>examination</a:t>
            </a:r>
            <a:r>
              <a:rPr lang="en-AU" dirty="0" smtClean="0">
                <a:latin typeface="Lato Medium" panose="020F0602020204030203"/>
              </a:rPr>
              <a:t> for that course at the end of Year 12 </a:t>
            </a:r>
          </a:p>
          <a:p>
            <a:pPr marL="457200" indent="-457200">
              <a:buFont typeface="Arial" panose="020B0604020202020204" pitchFamily="34" charset="0"/>
              <a:buChar char="•"/>
            </a:pPr>
            <a:r>
              <a:rPr lang="en-AU" dirty="0" smtClean="0">
                <a:latin typeface="Lato Medium" panose="020F0602020204030203"/>
              </a:rPr>
              <a:t>No external examinations for </a:t>
            </a:r>
            <a:r>
              <a:rPr lang="en-AU" dirty="0" smtClean="0">
                <a:solidFill>
                  <a:srgbClr val="00B0F0"/>
                </a:solidFill>
                <a:latin typeface="Lato Medium" panose="020F0602020204030203"/>
              </a:rPr>
              <a:t>General</a:t>
            </a:r>
            <a:r>
              <a:rPr lang="en-AU" dirty="0" smtClean="0">
                <a:latin typeface="Lato Medium" panose="020F0602020204030203"/>
              </a:rPr>
              <a:t> courses except a </a:t>
            </a:r>
            <a:r>
              <a:rPr lang="en-AU" dirty="0" smtClean="0">
                <a:solidFill>
                  <a:srgbClr val="00B0F0"/>
                </a:solidFill>
                <a:latin typeface="Lato Medium" panose="020F0602020204030203"/>
              </a:rPr>
              <a:t>single externally moderated task (EST) </a:t>
            </a:r>
            <a:r>
              <a:rPr lang="en-AU" dirty="0" smtClean="0">
                <a:latin typeface="Lato Medium" panose="020F0602020204030203"/>
              </a:rPr>
              <a:t>run per single course mid way through Year 12</a:t>
            </a:r>
            <a:endParaRPr lang="en-AU" dirty="0">
              <a:latin typeface="Lato Medium" panose="020F0602020204030203"/>
            </a:endParaRPr>
          </a:p>
        </p:txBody>
      </p:sp>
    </p:spTree>
    <p:extLst>
      <p:ext uri="{BB962C8B-B14F-4D97-AF65-F5344CB8AC3E}">
        <p14:creationId xmlns:p14="http://schemas.microsoft.com/office/powerpoint/2010/main" val="2666505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Year 12 </a:t>
            </a:r>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c</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ourse selection structure </a:t>
            </a:r>
            <a:b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b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at LJBC</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981200" y="1772817"/>
            <a:ext cx="8229600" cy="4608511"/>
          </a:xfrm>
        </p:spPr>
        <p:txBody>
          <a:bodyPr>
            <a:normAutofit fontScale="70000" lnSpcReduction="20000"/>
          </a:bodyPr>
          <a:lstStyle/>
          <a:p>
            <a:pPr marL="457200" indent="-457200">
              <a:buFont typeface="Arial" panose="020B0604020202020204" pitchFamily="34" charset="0"/>
              <a:buChar char="•"/>
            </a:pPr>
            <a:r>
              <a:rPr lang="en-AU" dirty="0" smtClean="0">
                <a:latin typeface="Lato Medium" panose="020F0602020204030203"/>
              </a:rPr>
              <a:t>At LJBC students typically </a:t>
            </a:r>
            <a:r>
              <a:rPr lang="en-AU" dirty="0" smtClean="0">
                <a:solidFill>
                  <a:srgbClr val="FFFF00"/>
                </a:solidFill>
                <a:latin typeface="Lato Medium" panose="020F0602020204030203"/>
              </a:rPr>
              <a:t>enrol in six courses </a:t>
            </a:r>
            <a:r>
              <a:rPr lang="en-AU" dirty="0" smtClean="0">
                <a:latin typeface="Lato Medium" panose="020F0602020204030203"/>
              </a:rPr>
              <a:t>or a combination of courses and a VET component in Year 12</a:t>
            </a:r>
          </a:p>
          <a:p>
            <a:pPr marL="457200" indent="-457200">
              <a:buFont typeface="Arial" panose="020B0604020202020204" pitchFamily="34" charset="0"/>
              <a:buChar char="•"/>
            </a:pPr>
            <a:r>
              <a:rPr lang="en-AU" dirty="0" smtClean="0">
                <a:latin typeface="Lato Medium" panose="020F0602020204030203"/>
              </a:rPr>
              <a:t>Courses may comprise of a combination of ATAR and General courses to make up six courses in addition to Christian Education (compulsory)</a:t>
            </a:r>
          </a:p>
          <a:p>
            <a:pPr marL="457200" indent="-457200">
              <a:buFont typeface="Arial" panose="020B0604020202020204" pitchFamily="34" charset="0"/>
              <a:buChar char="•"/>
            </a:pPr>
            <a:r>
              <a:rPr lang="en-AU" dirty="0" smtClean="0">
                <a:solidFill>
                  <a:srgbClr val="00B0F0"/>
                </a:solidFill>
                <a:latin typeface="Lato Medium" panose="020F0602020204030203"/>
              </a:rPr>
              <a:t>Students may take a Private Study if they are enrolled in five ATAR Courses/or a combination of ATAR and a Certificate IV courses</a:t>
            </a:r>
          </a:p>
          <a:p>
            <a:pPr marL="457200" indent="-457200">
              <a:buFont typeface="Arial" panose="020B0604020202020204" pitchFamily="34" charset="0"/>
              <a:buChar char="•"/>
            </a:pPr>
            <a:r>
              <a:rPr lang="en-AU" dirty="0" smtClean="0">
                <a:solidFill>
                  <a:srgbClr val="FFFF00"/>
                </a:solidFill>
                <a:latin typeface="Lato Medium" panose="020F0602020204030203"/>
              </a:rPr>
              <a:t>English is a compulsory course and is required to achieve a WACE (Literature or English) in order to satisfy the Literacy component</a:t>
            </a:r>
          </a:p>
          <a:p>
            <a:pPr marL="457200" indent="-457200">
              <a:buFont typeface="Arial" panose="020B0604020202020204" pitchFamily="34" charset="0"/>
              <a:buChar char="•"/>
            </a:pPr>
            <a:endParaRPr lang="en-AU" dirty="0" smtClean="0">
              <a:solidFill>
                <a:srgbClr val="FFFF00"/>
              </a:solidFill>
              <a:latin typeface="Lato Medium" panose="020F0602020204030203"/>
            </a:endParaRPr>
          </a:p>
          <a:p>
            <a:pPr marL="457200" indent="-457200">
              <a:buFont typeface="Arial" panose="020B0604020202020204" pitchFamily="34" charset="0"/>
              <a:buChar char="•"/>
            </a:pPr>
            <a:r>
              <a:rPr lang="en-AU" dirty="0" smtClean="0">
                <a:solidFill>
                  <a:srgbClr val="FFFF00"/>
                </a:solidFill>
                <a:latin typeface="Lato Medium" panose="020F0602020204030203"/>
              </a:rPr>
              <a:t>The School Curriculum and Standards Authority suggests that students only take ATAR Courses if they are determined to enter university through direct entry. The courses are designed to prepare students to achieve a ranked entry position into university and to be able to handle the rigour of undergraduate study.</a:t>
            </a:r>
          </a:p>
          <a:p>
            <a:pPr marL="457200" indent="-457200">
              <a:buFont typeface="Arial" panose="020B0604020202020204" pitchFamily="34" charset="0"/>
              <a:buChar char="•"/>
            </a:pPr>
            <a:endParaRPr lang="en-AU" dirty="0"/>
          </a:p>
        </p:txBody>
      </p:sp>
    </p:spTree>
    <p:extLst>
      <p:ext uri="{BB962C8B-B14F-4D97-AF65-F5344CB8AC3E}">
        <p14:creationId xmlns:p14="http://schemas.microsoft.com/office/powerpoint/2010/main" val="6327288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7304" y="1988841"/>
            <a:ext cx="7403112" cy="4525963"/>
          </a:xfrm>
        </p:spPr>
        <p:txBody>
          <a:bodyPr/>
          <a:lstStyle/>
          <a:p>
            <a:pPr marL="514350" indent="-514350" algn="ctr">
              <a:buAutoNum type="arabicPeriod"/>
            </a:pPr>
            <a:endParaRPr lang="en-AU" dirty="0" smtClean="0"/>
          </a:p>
          <a:p>
            <a:pPr marL="514350" indent="-514350">
              <a:buAutoNum type="arabicPeriod"/>
            </a:pPr>
            <a:r>
              <a:rPr lang="en-AU" dirty="0" smtClean="0">
                <a:solidFill>
                  <a:srgbClr val="FFFF00"/>
                </a:solidFill>
                <a:latin typeface="Lato Medium" panose="020F0602020204030203"/>
              </a:rPr>
              <a:t>General requirements</a:t>
            </a:r>
          </a:p>
          <a:p>
            <a:pPr marL="514350" indent="-514350">
              <a:buAutoNum type="arabicPeriod"/>
            </a:pPr>
            <a:r>
              <a:rPr lang="en-AU" dirty="0" smtClean="0">
                <a:solidFill>
                  <a:srgbClr val="FFFF00"/>
                </a:solidFill>
                <a:latin typeface="Lato Medium" panose="020F0602020204030203"/>
              </a:rPr>
              <a:t>Breadth and Depth requirement</a:t>
            </a:r>
          </a:p>
          <a:p>
            <a:pPr marL="514350" indent="-514350">
              <a:buAutoNum type="arabicPeriod"/>
            </a:pPr>
            <a:r>
              <a:rPr lang="en-AU" dirty="0" smtClean="0">
                <a:solidFill>
                  <a:srgbClr val="FFFF00"/>
                </a:solidFill>
                <a:latin typeface="Lato Medium" panose="020F0602020204030203"/>
              </a:rPr>
              <a:t>Achievement Standard requirement</a:t>
            </a:r>
          </a:p>
          <a:p>
            <a:pPr marL="514350" indent="-514350">
              <a:buAutoNum type="arabicPeriod"/>
            </a:pPr>
            <a:r>
              <a:rPr lang="en-AU" dirty="0" smtClean="0">
                <a:solidFill>
                  <a:srgbClr val="FFFF00"/>
                </a:solidFill>
                <a:latin typeface="Lato Medium" panose="020F0602020204030203"/>
              </a:rPr>
              <a:t>Literacy and Numeracy requirement</a:t>
            </a:r>
          </a:p>
        </p:txBody>
      </p:sp>
      <p:sp>
        <p:nvSpPr>
          <p:cNvPr id="4" name="Title 1"/>
          <p:cNvSpPr>
            <a:spLocks noGrp="1"/>
          </p:cNvSpPr>
          <p:nvPr>
            <p:ph type="title"/>
          </p:nvPr>
        </p:nvSpPr>
        <p:spPr>
          <a:xfrm>
            <a:off x="2024060" y="418655"/>
            <a:ext cx="8229600" cy="1570186"/>
          </a:xfrm>
        </p:spPr>
        <p:txBody>
          <a:bodyPr>
            <a:noAutofit/>
          </a:bodyPr>
          <a:lstStyle/>
          <a:p>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Qualifying for a Western Australian Certificate of Education </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from 2016 onwards</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Tree>
    <p:extLst>
      <p:ext uri="{BB962C8B-B14F-4D97-AF65-F5344CB8AC3E}">
        <p14:creationId xmlns:p14="http://schemas.microsoft.com/office/powerpoint/2010/main" val="21118825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General requirements</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981200" y="1772817"/>
            <a:ext cx="8229600" cy="4353347"/>
          </a:xfrm>
        </p:spPr>
        <p:txBody>
          <a:bodyPr/>
          <a:lstStyle/>
          <a:p>
            <a:pPr marL="457200" indent="-457200">
              <a:buFont typeface="Arial" panose="020B0604020202020204" pitchFamily="34" charset="0"/>
              <a:buChar char="•"/>
            </a:pPr>
            <a:r>
              <a:rPr lang="en-AU" dirty="0" smtClean="0">
                <a:latin typeface="Lato Medium" panose="020F0602020204030203"/>
              </a:rPr>
              <a:t>Demonstrate a minimum standard of literacy and a minimum standard of numeracy based on the skills regarded as essential to meet the demands of everyday life</a:t>
            </a:r>
          </a:p>
          <a:p>
            <a:pPr marL="457200" indent="-457200">
              <a:buFont typeface="Arial" panose="020B0604020202020204" pitchFamily="34" charset="0"/>
              <a:buChar char="•"/>
            </a:pPr>
            <a:r>
              <a:rPr lang="en-AU" dirty="0" smtClean="0">
                <a:latin typeface="Lato Medium" panose="020F0602020204030203"/>
              </a:rPr>
              <a:t>Complete a minimum of 20 units or the equivalent over Year 11 and 12 combined</a:t>
            </a:r>
          </a:p>
          <a:p>
            <a:pPr marL="457200" indent="-457200">
              <a:buFont typeface="Arial" panose="020B0604020202020204" pitchFamily="34" charset="0"/>
              <a:buChar char="•"/>
            </a:pPr>
            <a:r>
              <a:rPr lang="en-AU" dirty="0" smtClean="0">
                <a:latin typeface="Lato Medium" panose="020F0602020204030203"/>
              </a:rPr>
              <a:t>Complete four or more Year 12 ATAR courses or complete a Certificate II or higher</a:t>
            </a:r>
            <a:endParaRPr lang="en-AU" dirty="0">
              <a:latin typeface="Lato Medium" panose="020F0602020204030203"/>
            </a:endParaRPr>
          </a:p>
        </p:txBody>
      </p:sp>
    </p:spTree>
    <p:extLst>
      <p:ext uri="{BB962C8B-B14F-4D97-AF65-F5344CB8AC3E}">
        <p14:creationId xmlns:p14="http://schemas.microsoft.com/office/powerpoint/2010/main" val="1760823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Breadth and Depth </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requirement</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4" name="Content Placeholder 3"/>
          <p:cNvSpPr>
            <a:spLocks noGrp="1"/>
          </p:cNvSpPr>
          <p:nvPr>
            <p:ph idx="1"/>
          </p:nvPr>
        </p:nvSpPr>
        <p:spPr>
          <a:xfrm>
            <a:off x="2135560" y="1196752"/>
            <a:ext cx="8075240" cy="5339468"/>
          </a:xfrm>
        </p:spPr>
        <p:txBody>
          <a:bodyPr>
            <a:normAutofit lnSpcReduction="10000"/>
          </a:bodyPr>
          <a:lstStyle/>
          <a:p>
            <a:pPr marL="273050" indent="-273050" eaLnBrk="0" fontAlgn="base" hangingPunct="0">
              <a:spcBef>
                <a:spcPts val="575"/>
              </a:spcBef>
              <a:spcAft>
                <a:spcPct val="0"/>
              </a:spcAft>
              <a:buClr>
                <a:srgbClr val="D34817"/>
              </a:buClr>
              <a:buSzPct val="85000"/>
            </a:pPr>
            <a:endParaRPr lang="en-US" sz="1200" u="sng" dirty="0">
              <a:solidFill>
                <a:srgbClr val="FF0000"/>
              </a:solidFill>
            </a:endParaRPr>
          </a:p>
          <a:p>
            <a:pPr marL="360000" eaLnBrk="0" fontAlgn="base" hangingPunct="0">
              <a:spcBef>
                <a:spcPts val="575"/>
              </a:spcBef>
              <a:spcAft>
                <a:spcPct val="0"/>
              </a:spcAft>
              <a:buClr>
                <a:srgbClr val="D34817"/>
              </a:buClr>
              <a:buSzPct val="85000"/>
            </a:pPr>
            <a:r>
              <a:rPr lang="en-AU" dirty="0">
                <a:latin typeface="Lato Medium" panose="020F0602020204030203"/>
              </a:rPr>
              <a:t>Complete a minimum of 20 </a:t>
            </a:r>
            <a:r>
              <a:rPr lang="en-AU" dirty="0" smtClean="0">
                <a:latin typeface="Lato Medium" panose="020F0602020204030203"/>
              </a:rPr>
              <a:t>course units, </a:t>
            </a:r>
            <a:r>
              <a:rPr lang="en-AU" dirty="0">
                <a:latin typeface="Lato Medium" panose="020F0602020204030203"/>
              </a:rPr>
              <a:t>or the </a:t>
            </a:r>
            <a:r>
              <a:rPr lang="en-AU" dirty="0" smtClean="0">
                <a:latin typeface="Lato Medium" panose="020F0602020204030203"/>
              </a:rPr>
              <a:t>equivalent, over Years 11 and 12</a:t>
            </a:r>
          </a:p>
          <a:p>
            <a:pPr eaLnBrk="0" fontAlgn="base" hangingPunct="0">
              <a:spcBef>
                <a:spcPts val="575"/>
              </a:spcBef>
              <a:spcAft>
                <a:spcPct val="0"/>
              </a:spcAft>
              <a:buClr>
                <a:srgbClr val="D34817"/>
              </a:buClr>
              <a:buSzPct val="85000"/>
            </a:pPr>
            <a:endParaRPr lang="en-US" sz="1100" dirty="0">
              <a:latin typeface="Lato Medium" panose="020F0602020204030203"/>
            </a:endParaRPr>
          </a:p>
          <a:p>
            <a:pPr marL="360000" eaLnBrk="0" fontAlgn="base" hangingPunct="0">
              <a:spcBef>
                <a:spcPts val="575"/>
              </a:spcBef>
              <a:spcAft>
                <a:spcPct val="0"/>
              </a:spcAft>
              <a:buClr>
                <a:srgbClr val="D34817"/>
              </a:buClr>
              <a:buSzPct val="85000"/>
            </a:pPr>
            <a:r>
              <a:rPr lang="en-AU" sz="2400" dirty="0">
                <a:latin typeface="Lato Medium" panose="020F0602020204030203"/>
              </a:rPr>
              <a:t>The 20 course units must include at least:</a:t>
            </a:r>
          </a:p>
          <a:p>
            <a:pPr marL="586800" lvl="1" indent="-226800" eaLnBrk="0" fontAlgn="base" hangingPunct="0">
              <a:spcBef>
                <a:spcPts val="375"/>
              </a:spcBef>
              <a:spcAft>
                <a:spcPct val="0"/>
              </a:spcAft>
              <a:buClr>
                <a:srgbClr val="FFFF00"/>
              </a:buClr>
              <a:buSzPct val="85000"/>
              <a:buFont typeface="Arial" panose="020B0604020202020204" pitchFamily="34" charset="0"/>
              <a:buChar char="•"/>
            </a:pPr>
            <a:r>
              <a:rPr lang="en-US" dirty="0" smtClean="0">
                <a:solidFill>
                  <a:srgbClr val="FFFF00"/>
                </a:solidFill>
                <a:latin typeface="Lato Medium" panose="020F0602020204030203"/>
              </a:rPr>
              <a:t>A minimum of ten Year 12 units or the equivalent</a:t>
            </a:r>
          </a:p>
          <a:p>
            <a:pPr marL="586800" lvl="1" indent="-226800" eaLnBrk="0" fontAlgn="base" hangingPunct="0">
              <a:spcBef>
                <a:spcPts val="375"/>
              </a:spcBef>
              <a:spcAft>
                <a:spcPct val="0"/>
              </a:spcAft>
              <a:buClr>
                <a:srgbClr val="FFFF00"/>
              </a:buClr>
              <a:buSzPct val="85000"/>
              <a:buFont typeface="Arial" panose="020B0604020202020204" pitchFamily="34" charset="0"/>
              <a:buChar char="•"/>
            </a:pPr>
            <a:r>
              <a:rPr lang="en-US" dirty="0">
                <a:solidFill>
                  <a:srgbClr val="FFFF00"/>
                </a:solidFill>
                <a:latin typeface="Lato Medium" panose="020F0602020204030203"/>
              </a:rPr>
              <a:t>Two completed Year 11 English units and two</a:t>
            </a:r>
            <a:br>
              <a:rPr lang="en-US" dirty="0">
                <a:solidFill>
                  <a:srgbClr val="FFFF00"/>
                </a:solidFill>
                <a:latin typeface="Lato Medium" panose="020F0602020204030203"/>
              </a:rPr>
            </a:br>
            <a:r>
              <a:rPr lang="en-US" dirty="0">
                <a:solidFill>
                  <a:srgbClr val="FFFF00"/>
                </a:solidFill>
                <a:latin typeface="Lato Medium" panose="020F0602020204030203"/>
              </a:rPr>
              <a:t>Year 12 English units</a:t>
            </a:r>
          </a:p>
          <a:p>
            <a:pPr marL="319088" lvl="1" eaLnBrk="0" fontAlgn="base" hangingPunct="0">
              <a:spcBef>
                <a:spcPts val="375"/>
              </a:spcBef>
              <a:spcAft>
                <a:spcPct val="0"/>
              </a:spcAft>
              <a:buClr>
                <a:srgbClr val="9B2D1F"/>
              </a:buClr>
              <a:buSzPct val="85000"/>
            </a:pPr>
            <a:endParaRPr lang="en-AU" sz="1000" dirty="0">
              <a:latin typeface="Lato Medium" panose="020F0602020204030203"/>
            </a:endParaRPr>
          </a:p>
          <a:p>
            <a:pPr marL="319088" lvl="1" eaLnBrk="0" fontAlgn="base" hangingPunct="0">
              <a:spcBef>
                <a:spcPts val="375"/>
              </a:spcBef>
              <a:spcAft>
                <a:spcPct val="0"/>
              </a:spcAft>
              <a:buClr>
                <a:srgbClr val="9B2D1F"/>
              </a:buClr>
              <a:buSzPct val="85000"/>
            </a:pPr>
            <a:r>
              <a:rPr lang="en-AU" dirty="0" smtClean="0">
                <a:latin typeface="Lato Medium" panose="020F0602020204030203"/>
              </a:rPr>
              <a:t>One </a:t>
            </a:r>
            <a:r>
              <a:rPr lang="en-AU" dirty="0">
                <a:latin typeface="Lato Medium" panose="020F0602020204030203"/>
              </a:rPr>
              <a:t>pair of course units completed in Year </a:t>
            </a:r>
            <a:r>
              <a:rPr lang="en-AU" dirty="0" smtClean="0">
                <a:latin typeface="Lato Medium" panose="020F0602020204030203"/>
              </a:rPr>
              <a:t>12 from </a:t>
            </a:r>
            <a:r>
              <a:rPr lang="en-AU" dirty="0">
                <a:latin typeface="Lato Medium" panose="020F0602020204030203"/>
              </a:rPr>
              <a:t>each </a:t>
            </a:r>
            <a:r>
              <a:rPr lang="en-AU" dirty="0" smtClean="0">
                <a:latin typeface="Lato Medium" panose="020F0602020204030203"/>
              </a:rPr>
              <a:t>of:</a:t>
            </a:r>
          </a:p>
          <a:p>
            <a:pPr marL="585788" lvl="1" indent="-225425" eaLnBrk="0" fontAlgn="base" hangingPunct="0">
              <a:spcBef>
                <a:spcPts val="375"/>
              </a:spcBef>
              <a:spcAft>
                <a:spcPct val="0"/>
              </a:spcAft>
              <a:buClr>
                <a:srgbClr val="FFFF00"/>
              </a:buClr>
              <a:buSzPct val="85000"/>
              <a:buFont typeface="Arial" panose="020B0604020202020204" pitchFamily="34" charset="0"/>
              <a:buChar char="•"/>
            </a:pPr>
            <a:r>
              <a:rPr lang="en-AU" u="sng" dirty="0" smtClean="0">
                <a:solidFill>
                  <a:srgbClr val="FFFF00"/>
                </a:solidFill>
                <a:latin typeface="Lato Medium" panose="020F0602020204030203"/>
              </a:rPr>
              <a:t>List </a:t>
            </a:r>
            <a:r>
              <a:rPr lang="en-AU" u="sng" dirty="0">
                <a:solidFill>
                  <a:srgbClr val="FFFF00"/>
                </a:solidFill>
                <a:latin typeface="Lato Medium" panose="020F0602020204030203"/>
              </a:rPr>
              <a:t>A </a:t>
            </a:r>
          </a:p>
          <a:p>
            <a:pPr marL="585788" lvl="1" indent="-225425" eaLnBrk="0" fontAlgn="base" hangingPunct="0">
              <a:spcBef>
                <a:spcPts val="375"/>
              </a:spcBef>
              <a:spcAft>
                <a:spcPct val="0"/>
              </a:spcAft>
              <a:buClr>
                <a:srgbClr val="FFFF00"/>
              </a:buClr>
              <a:buSzPct val="85000"/>
            </a:pPr>
            <a:r>
              <a:rPr lang="en-AU" dirty="0">
                <a:solidFill>
                  <a:srgbClr val="FFFF00"/>
                </a:solidFill>
                <a:latin typeface="Lato Medium" panose="020F0602020204030203"/>
              </a:rPr>
              <a:t>	</a:t>
            </a:r>
            <a:r>
              <a:rPr lang="en-AU" dirty="0" smtClean="0">
                <a:solidFill>
                  <a:srgbClr val="FFFF00"/>
                </a:solidFill>
                <a:latin typeface="Lato Medium" panose="020F0602020204030203"/>
              </a:rPr>
              <a:t>(Arts, Languages, Social Sciences – </a:t>
            </a:r>
            <a:r>
              <a:rPr lang="en-AU" dirty="0">
                <a:solidFill>
                  <a:srgbClr val="FFFF00"/>
                </a:solidFill>
                <a:latin typeface="Lato Medium" panose="020F0602020204030203"/>
              </a:rPr>
              <a:t>including English)</a:t>
            </a:r>
          </a:p>
          <a:p>
            <a:pPr marL="585788" lvl="1" indent="-225425" eaLnBrk="0" fontAlgn="base" hangingPunct="0">
              <a:spcBef>
                <a:spcPts val="375"/>
              </a:spcBef>
              <a:spcAft>
                <a:spcPct val="0"/>
              </a:spcAft>
              <a:buClr>
                <a:srgbClr val="FFFF00"/>
              </a:buClr>
              <a:buSzPct val="85000"/>
              <a:buFont typeface="Arial" panose="020B0604020202020204" pitchFamily="34" charset="0"/>
              <a:buChar char="•"/>
            </a:pPr>
            <a:r>
              <a:rPr lang="en-AU" u="sng" dirty="0" smtClean="0">
                <a:solidFill>
                  <a:srgbClr val="FFFF00"/>
                </a:solidFill>
                <a:latin typeface="Lato Medium" panose="020F0602020204030203"/>
              </a:rPr>
              <a:t>List </a:t>
            </a:r>
            <a:r>
              <a:rPr lang="en-AU" u="sng" dirty="0">
                <a:solidFill>
                  <a:srgbClr val="FFFF00"/>
                </a:solidFill>
                <a:latin typeface="Lato Medium" panose="020F0602020204030203"/>
              </a:rPr>
              <a:t>B</a:t>
            </a:r>
            <a:r>
              <a:rPr lang="en-AU" dirty="0">
                <a:solidFill>
                  <a:srgbClr val="FFFF00"/>
                </a:solidFill>
                <a:latin typeface="Lato Medium" panose="020F0602020204030203"/>
              </a:rPr>
              <a:t> </a:t>
            </a:r>
          </a:p>
          <a:p>
            <a:pPr marL="585788" lvl="1" indent="-225425" eaLnBrk="0" fontAlgn="base" hangingPunct="0">
              <a:spcBef>
                <a:spcPts val="375"/>
              </a:spcBef>
              <a:spcAft>
                <a:spcPct val="0"/>
              </a:spcAft>
              <a:buClr>
                <a:srgbClr val="FFFF00"/>
              </a:buClr>
              <a:buSzPct val="85000"/>
            </a:pPr>
            <a:r>
              <a:rPr lang="en-AU" dirty="0">
                <a:solidFill>
                  <a:srgbClr val="FFFF00"/>
                </a:solidFill>
                <a:latin typeface="Lato Medium" panose="020F0602020204030203"/>
              </a:rPr>
              <a:t>	</a:t>
            </a:r>
            <a:r>
              <a:rPr lang="en-AU" dirty="0" smtClean="0">
                <a:solidFill>
                  <a:srgbClr val="FFFF00"/>
                </a:solidFill>
                <a:latin typeface="Lato Medium" panose="020F0602020204030203"/>
              </a:rPr>
              <a:t>(Mathematics, Science, Technology) </a:t>
            </a:r>
            <a:endParaRPr lang="en-AU" dirty="0">
              <a:solidFill>
                <a:srgbClr val="FFFF00"/>
              </a:solidFill>
              <a:latin typeface="Lato Medium" panose="020F0602020204030203"/>
            </a:endParaRPr>
          </a:p>
          <a:p>
            <a:pPr marL="586800" lvl="1" indent="-226800" eaLnBrk="0" fontAlgn="base" hangingPunct="0">
              <a:spcBef>
                <a:spcPts val="375"/>
              </a:spcBef>
              <a:spcAft>
                <a:spcPct val="0"/>
              </a:spcAft>
              <a:buClr>
                <a:srgbClr val="9B2D1F"/>
              </a:buClr>
              <a:buSzPct val="85000"/>
              <a:buFont typeface="Arial" panose="020B0604020202020204" pitchFamily="34" charset="0"/>
              <a:buChar char="•"/>
            </a:pPr>
            <a:endParaRPr lang="en-AU" dirty="0">
              <a:solidFill>
                <a:srgbClr val="FFFF00"/>
              </a:solidFill>
            </a:endParaRPr>
          </a:p>
        </p:txBody>
      </p:sp>
    </p:spTree>
    <p:extLst>
      <p:ext uri="{BB962C8B-B14F-4D97-AF65-F5344CB8AC3E}">
        <p14:creationId xmlns:p14="http://schemas.microsoft.com/office/powerpoint/2010/main" val="245984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91544" y="1556793"/>
            <a:ext cx="8229600" cy="4525963"/>
          </a:xfrm>
        </p:spPr>
        <p:txBody>
          <a:bodyPr>
            <a:normAutofit fontScale="85000" lnSpcReduction="20000"/>
          </a:bodyPr>
          <a:lstStyle/>
          <a:p>
            <a:pPr eaLnBrk="0" fontAlgn="base" hangingPunct="0">
              <a:spcBef>
                <a:spcPts val="575"/>
              </a:spcBef>
              <a:spcAft>
                <a:spcPct val="0"/>
              </a:spcAft>
              <a:buClr>
                <a:srgbClr val="D34817"/>
              </a:buClr>
              <a:buSzPct val="85000"/>
            </a:pPr>
            <a:endParaRPr lang="en-AU" sz="2600" dirty="0"/>
          </a:p>
          <a:p>
            <a:pPr lvl="1" eaLnBrk="0" fontAlgn="base" hangingPunct="0">
              <a:spcBef>
                <a:spcPts val="575"/>
              </a:spcBef>
              <a:spcAft>
                <a:spcPct val="0"/>
              </a:spcAft>
              <a:buClr>
                <a:srgbClr val="D34817"/>
              </a:buClr>
              <a:buSzPct val="85000"/>
            </a:pPr>
            <a:r>
              <a:rPr lang="en-AU" sz="3000" dirty="0">
                <a:solidFill>
                  <a:srgbClr val="FFFF00"/>
                </a:solidFill>
                <a:latin typeface="Lato Medium" panose="020F0602020204030203"/>
              </a:rPr>
              <a:t>Achieve 14 ‘C’ grades (or equivalents) in </a:t>
            </a:r>
            <a:br>
              <a:rPr lang="en-AU" sz="3000" dirty="0">
                <a:solidFill>
                  <a:srgbClr val="FFFF00"/>
                </a:solidFill>
                <a:latin typeface="Lato Medium" panose="020F0602020204030203"/>
              </a:rPr>
            </a:br>
            <a:r>
              <a:rPr lang="en-AU" sz="3000" dirty="0">
                <a:solidFill>
                  <a:srgbClr val="FFFF00"/>
                </a:solidFill>
                <a:latin typeface="Lato Medium" panose="020F0602020204030203"/>
              </a:rPr>
              <a:t>Year 11 and Year 12, including </a:t>
            </a:r>
            <a:r>
              <a:rPr lang="en-AU" sz="3000" dirty="0">
                <a:solidFill>
                  <a:srgbClr val="00B0F0"/>
                </a:solidFill>
                <a:latin typeface="Lato Medium" panose="020F0602020204030203"/>
              </a:rPr>
              <a:t>at least six ‘C’ grades in Year 12 units – </a:t>
            </a:r>
            <a:r>
              <a:rPr lang="en-AU" sz="3000" b="1" dirty="0">
                <a:solidFill>
                  <a:srgbClr val="00B0F0"/>
                </a:solidFill>
                <a:latin typeface="Lato Medium" panose="020F0602020204030203"/>
              </a:rPr>
              <a:t>No longer any grade averaging</a:t>
            </a:r>
          </a:p>
          <a:p>
            <a:pPr eaLnBrk="0" fontAlgn="base" hangingPunct="0">
              <a:spcBef>
                <a:spcPts val="575"/>
              </a:spcBef>
              <a:spcAft>
                <a:spcPct val="0"/>
              </a:spcAft>
              <a:buClr>
                <a:srgbClr val="D34817"/>
              </a:buClr>
              <a:buSzPct val="85000"/>
            </a:pPr>
            <a:endParaRPr lang="en-US" sz="3000" u="sng" dirty="0">
              <a:solidFill>
                <a:srgbClr val="FF0000"/>
              </a:solidFill>
              <a:latin typeface="Lato Medium" panose="020F0602020204030203"/>
            </a:endParaRPr>
          </a:p>
          <a:p>
            <a:pPr marL="457200" eaLnBrk="0" fontAlgn="base" hangingPunct="0">
              <a:spcBef>
                <a:spcPts val="575"/>
              </a:spcBef>
              <a:spcAft>
                <a:spcPct val="0"/>
              </a:spcAft>
              <a:buClr>
                <a:srgbClr val="D34817"/>
              </a:buClr>
              <a:buSzPct val="85000"/>
            </a:pPr>
            <a:r>
              <a:rPr lang="en-AU" sz="3000" dirty="0">
                <a:latin typeface="Lato Medium" panose="020F0602020204030203"/>
              </a:rPr>
              <a:t>Endorsed programs and/or VET credit transfer </a:t>
            </a:r>
            <a:r>
              <a:rPr lang="en-AU" sz="3000" dirty="0">
                <a:solidFill>
                  <a:srgbClr val="FFFF00"/>
                </a:solidFill>
                <a:latin typeface="Lato Medium" panose="020F0602020204030203"/>
              </a:rPr>
              <a:t>can reduce the required number of course units by up to four Year 11 units and four Year 12 units</a:t>
            </a:r>
            <a:r>
              <a:rPr lang="en-AU" sz="3000" baseline="30000" dirty="0">
                <a:solidFill>
                  <a:srgbClr val="FFFF00"/>
                </a:solidFill>
                <a:latin typeface="Lato Medium" panose="020F0602020204030203"/>
              </a:rPr>
              <a:t> </a:t>
            </a:r>
          </a:p>
          <a:p>
            <a:pPr marL="457200" eaLnBrk="0" fontAlgn="base" hangingPunct="0">
              <a:spcBef>
                <a:spcPts val="575"/>
              </a:spcBef>
              <a:spcAft>
                <a:spcPct val="0"/>
              </a:spcAft>
              <a:buClr>
                <a:srgbClr val="D34817"/>
              </a:buClr>
              <a:buSzPct val="85000"/>
            </a:pPr>
            <a:endParaRPr lang="en-AU" sz="3000" baseline="30000" dirty="0">
              <a:solidFill>
                <a:srgbClr val="00B0F0"/>
              </a:solidFill>
              <a:latin typeface="Lato Medium" panose="020F0602020204030203"/>
            </a:endParaRPr>
          </a:p>
          <a:p>
            <a:pPr marL="457200" eaLnBrk="0" fontAlgn="base" hangingPunct="0">
              <a:spcBef>
                <a:spcPts val="575"/>
              </a:spcBef>
              <a:spcAft>
                <a:spcPct val="0"/>
              </a:spcAft>
              <a:buClr>
                <a:srgbClr val="D34817"/>
              </a:buClr>
              <a:buSzPct val="85000"/>
            </a:pPr>
            <a:r>
              <a:rPr lang="en-AU" sz="3000" dirty="0">
                <a:latin typeface="Lato Medium" panose="020F0602020204030203"/>
              </a:rPr>
              <a:t>Note: Certificate ll is equivalent to two Year 11 units and two Year 12 units </a:t>
            </a:r>
            <a:endParaRPr lang="en-US" sz="3000" dirty="0">
              <a:latin typeface="Lato Medium" panose="020F0602020204030203"/>
            </a:endParaRPr>
          </a:p>
          <a:p>
            <a:endParaRPr lang="en-AU" dirty="0"/>
          </a:p>
        </p:txBody>
      </p:sp>
      <p:sp>
        <p:nvSpPr>
          <p:cNvPr id="4" name="Title 1"/>
          <p:cNvSpPr>
            <a:spLocks noGrp="1"/>
          </p:cNvSpPr>
          <p:nvPr>
            <p:ph type="title"/>
          </p:nvPr>
        </p:nvSpPr>
        <p:spPr>
          <a:xfrm>
            <a:off x="1981200" y="274638"/>
            <a:ext cx="8229600" cy="1143000"/>
          </a:xfrm>
        </p:spPr>
        <p:txBody>
          <a:bodyPr>
            <a:normAutofit/>
          </a:bodyPr>
          <a:lstStyle/>
          <a:p>
            <a:pPr lvl="0"/>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Achievement Standard requirement</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Tree>
    <p:extLst>
      <p:ext uri="{BB962C8B-B14F-4D97-AF65-F5344CB8AC3E}">
        <p14:creationId xmlns:p14="http://schemas.microsoft.com/office/powerpoint/2010/main" val="22312483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12 template" id="{AF3E0871-768F-4B9A-B6ED-8C288603C2FD}" vid="{EF84022A-7202-4E0C-AB7E-89D085C7F3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K-12 template</Template>
  <TotalTime>929</TotalTime>
  <Words>1751</Words>
  <Application>Microsoft Office PowerPoint</Application>
  <PresentationFormat>Widescreen</PresentationFormat>
  <Paragraphs>198</Paragraphs>
  <Slides>28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Lato Heavy</vt:lpstr>
      <vt:lpstr>Lato Medium</vt:lpstr>
      <vt:lpstr>Times New Roman</vt:lpstr>
      <vt:lpstr>Wingdings 2</vt:lpstr>
      <vt:lpstr>Office Theme</vt:lpstr>
      <vt:lpstr>PowerPoint Presentation</vt:lpstr>
      <vt:lpstr>Year 11 and Year 12 Handbook Online</vt:lpstr>
      <vt:lpstr>What is the Western Australian Certificate of Education?</vt:lpstr>
      <vt:lpstr>WACE 2019 – A recap overview</vt:lpstr>
      <vt:lpstr>Year 12 course selection structure  at LJBC</vt:lpstr>
      <vt:lpstr>Qualifying for a Western Australian Certificate of Education from 2016 onwards</vt:lpstr>
      <vt:lpstr>General requirements</vt:lpstr>
      <vt:lpstr>Breadth and Depth requirement</vt:lpstr>
      <vt:lpstr>Achievement Standard requirement</vt:lpstr>
      <vt:lpstr>Literacy and numeracy requirement</vt:lpstr>
      <vt:lpstr>Unacceptable combinations – a reminder</vt:lpstr>
      <vt:lpstr>Changing courses 2019 WACE</vt:lpstr>
      <vt:lpstr>University entrance 2020</vt:lpstr>
      <vt:lpstr>University entrance 2020 – ATAR Bonus</vt:lpstr>
      <vt:lpstr>ATAR (Australian Tertiary Admissions Rank) –  What does it mean? Relating Year 11 to likely Year 12 performance  (good indicator is Year 11 examination results)</vt:lpstr>
      <vt:lpstr>Approximate average scaled scores required for corresponding ATAR  </vt:lpstr>
      <vt:lpstr>The marks adjustment process</vt:lpstr>
      <vt:lpstr>How will courses be standardised against one another in terms of accounting for the difference in the level of difficulty?</vt:lpstr>
      <vt:lpstr>UMAT – Entry requirement for Medicine and Dentistry</vt:lpstr>
      <vt:lpstr>TAFE/Polytechnic entry</vt:lpstr>
      <vt:lpstr>TAFE selection criteria  (competitive entry)</vt:lpstr>
      <vt:lpstr>TAFE selection criteria  (competitive entry)</vt:lpstr>
      <vt:lpstr> Course selection advice - recap </vt:lpstr>
      <vt:lpstr>How do we create the Year 12 timetable for 2019?</vt:lpstr>
      <vt:lpstr>General advice to students</vt:lpstr>
      <vt:lpstr>When is a Course Advice Meeting appropriate?</vt:lpstr>
      <vt:lpstr>I haven’t met the prerequisites . . .  what can I do?</vt:lpstr>
      <vt:lpstr>Enquiries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Dawn Clements</dc:creator>
  <cp:lastModifiedBy>Karlien Kemp</cp:lastModifiedBy>
  <cp:revision>92</cp:revision>
  <cp:lastPrinted>2018-07-12T04:35:20Z</cp:lastPrinted>
  <dcterms:created xsi:type="dcterms:W3CDTF">2016-01-19T06:36:59Z</dcterms:created>
  <dcterms:modified xsi:type="dcterms:W3CDTF">2018-07-20T05:57:38Z</dcterms:modified>
</cp:coreProperties>
</file>