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tiff" ContentType="image/tif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9"/>
  </p:notesMasterIdLst>
  <p:handoutMasterIdLst>
    <p:handoutMasterId r:id="rId10"/>
  </p:handoutMasterIdLst>
  <p:sldIdLst>
    <p:sldId id="266" r:id="rId2"/>
    <p:sldId id="259" r:id="rId3"/>
    <p:sldId id="260" r:id="rId4"/>
    <p:sldId id="261" r:id="rId5"/>
    <p:sldId id="262" r:id="rId6"/>
    <p:sldId id="263" r:id="rId7"/>
    <p:sldId id="264" r:id="rId8"/>
  </p:sldIdLst>
  <p:sldSz cx="12192000" cy="6858000"/>
  <p:notesSz cx="6807200" cy="9939338"/>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0C231"/>
    <a:srgbClr val="7CA0D4"/>
    <a:srgbClr val="05002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8025" autoAdjust="0"/>
    <p:restoredTop sz="94660"/>
  </p:normalViewPr>
  <p:slideViewPr>
    <p:cSldViewPr>
      <p:cViewPr varScale="1">
        <p:scale>
          <a:sx n="73" d="100"/>
          <a:sy n="73" d="100"/>
        </p:scale>
        <p:origin x="318" y="78"/>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notesMaster" Target="notesMasters/notesMaster1.xml"/><Relationship Id="rId14"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1"/>
            <a:ext cx="2949787" cy="498693"/>
          </a:xfrm>
          <a:prstGeom prst="rect">
            <a:avLst/>
          </a:prstGeom>
        </p:spPr>
        <p:txBody>
          <a:bodyPr vert="horz" lIns="91440" tIns="45720" rIns="91440" bIns="45720" rtlCol="0"/>
          <a:lstStyle>
            <a:lvl1pPr algn="l">
              <a:defRPr sz="1200"/>
            </a:lvl1pPr>
          </a:lstStyle>
          <a:p>
            <a:endParaRPr lang="en-AU" dirty="0"/>
          </a:p>
        </p:txBody>
      </p:sp>
      <p:sp>
        <p:nvSpPr>
          <p:cNvPr id="3" name="Date Placeholder 2"/>
          <p:cNvSpPr>
            <a:spLocks noGrp="1"/>
          </p:cNvSpPr>
          <p:nvPr>
            <p:ph type="dt" sz="quarter" idx="1"/>
          </p:nvPr>
        </p:nvSpPr>
        <p:spPr>
          <a:xfrm>
            <a:off x="3855838" y="1"/>
            <a:ext cx="2949787" cy="498693"/>
          </a:xfrm>
          <a:prstGeom prst="rect">
            <a:avLst/>
          </a:prstGeom>
        </p:spPr>
        <p:txBody>
          <a:bodyPr vert="horz" lIns="91440" tIns="45720" rIns="91440" bIns="45720" rtlCol="0"/>
          <a:lstStyle>
            <a:lvl1pPr algn="r">
              <a:defRPr sz="1200"/>
            </a:lvl1pPr>
          </a:lstStyle>
          <a:p>
            <a:fld id="{BC2A0440-370B-432C-A27D-1B91D98C7D12}" type="datetimeFigureOut">
              <a:rPr lang="en-AU" smtClean="0"/>
              <a:t>20/07/2018</a:t>
            </a:fld>
            <a:endParaRPr lang="en-AU" dirty="0"/>
          </a:p>
        </p:txBody>
      </p:sp>
      <p:sp>
        <p:nvSpPr>
          <p:cNvPr id="4" name="Footer Placeholder 3"/>
          <p:cNvSpPr>
            <a:spLocks noGrp="1"/>
          </p:cNvSpPr>
          <p:nvPr>
            <p:ph type="ftr" sz="quarter" idx="2"/>
          </p:nvPr>
        </p:nvSpPr>
        <p:spPr>
          <a:xfrm>
            <a:off x="0" y="9440647"/>
            <a:ext cx="2949787" cy="498692"/>
          </a:xfrm>
          <a:prstGeom prst="rect">
            <a:avLst/>
          </a:prstGeom>
        </p:spPr>
        <p:txBody>
          <a:bodyPr vert="horz" lIns="91440" tIns="45720" rIns="91440" bIns="45720" rtlCol="0" anchor="b"/>
          <a:lstStyle>
            <a:lvl1pPr algn="l">
              <a:defRPr sz="1200"/>
            </a:lvl1pPr>
          </a:lstStyle>
          <a:p>
            <a:endParaRPr lang="en-AU" dirty="0"/>
          </a:p>
        </p:txBody>
      </p:sp>
      <p:sp>
        <p:nvSpPr>
          <p:cNvPr id="5" name="Slide Number Placeholder 4"/>
          <p:cNvSpPr>
            <a:spLocks noGrp="1"/>
          </p:cNvSpPr>
          <p:nvPr>
            <p:ph type="sldNum" sz="quarter" idx="3"/>
          </p:nvPr>
        </p:nvSpPr>
        <p:spPr>
          <a:xfrm>
            <a:off x="3855838" y="9440647"/>
            <a:ext cx="2949787" cy="498692"/>
          </a:xfrm>
          <a:prstGeom prst="rect">
            <a:avLst/>
          </a:prstGeom>
        </p:spPr>
        <p:txBody>
          <a:bodyPr vert="horz" lIns="91440" tIns="45720" rIns="91440" bIns="45720" rtlCol="0" anchor="b"/>
          <a:lstStyle>
            <a:lvl1pPr algn="r">
              <a:defRPr sz="1200"/>
            </a:lvl1pPr>
          </a:lstStyle>
          <a:p>
            <a:fld id="{BE738F11-70F6-4C46-8B55-B24B55A26C19}" type="slidenum">
              <a:rPr lang="en-AU" smtClean="0"/>
              <a:t>‹#›</a:t>
            </a:fld>
            <a:endParaRPr lang="en-AU" dirty="0"/>
          </a:p>
        </p:txBody>
      </p:sp>
    </p:spTree>
    <p:extLst>
      <p:ext uri="{BB962C8B-B14F-4D97-AF65-F5344CB8AC3E}">
        <p14:creationId xmlns:p14="http://schemas.microsoft.com/office/powerpoint/2010/main" val="215355875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1"/>
            <a:ext cx="2950263" cy="498475"/>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55349" y="1"/>
            <a:ext cx="2950263" cy="498475"/>
          </a:xfrm>
          <a:prstGeom prst="rect">
            <a:avLst/>
          </a:prstGeom>
        </p:spPr>
        <p:txBody>
          <a:bodyPr vert="horz" lIns="91440" tIns="45720" rIns="91440" bIns="45720" rtlCol="0"/>
          <a:lstStyle>
            <a:lvl1pPr algn="r">
              <a:defRPr sz="1200"/>
            </a:lvl1pPr>
          </a:lstStyle>
          <a:p>
            <a:fld id="{42B0E2E5-4DBD-48AA-98EE-CD1E6443D127}" type="datetimeFigureOut">
              <a:rPr lang="en-US" smtClean="0"/>
              <a:t>7/20/2018</a:t>
            </a:fld>
            <a:endParaRPr lang="en-US" dirty="0"/>
          </a:p>
        </p:txBody>
      </p:sp>
      <p:sp>
        <p:nvSpPr>
          <p:cNvPr id="4" name="Slide Image Placeholder 3"/>
          <p:cNvSpPr>
            <a:spLocks noGrp="1" noRot="1" noChangeAspect="1"/>
          </p:cNvSpPr>
          <p:nvPr>
            <p:ph type="sldImg" idx="2"/>
          </p:nvPr>
        </p:nvSpPr>
        <p:spPr>
          <a:xfrm>
            <a:off x="422275" y="1243013"/>
            <a:ext cx="5962650" cy="3354387"/>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1198" y="4783138"/>
            <a:ext cx="5444806" cy="3913187"/>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9440864"/>
            <a:ext cx="2950263" cy="498475"/>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55349" y="9440864"/>
            <a:ext cx="2950263" cy="498475"/>
          </a:xfrm>
          <a:prstGeom prst="rect">
            <a:avLst/>
          </a:prstGeom>
        </p:spPr>
        <p:txBody>
          <a:bodyPr vert="horz" lIns="91440" tIns="45720" rIns="91440" bIns="45720" rtlCol="0" anchor="b"/>
          <a:lstStyle>
            <a:lvl1pPr algn="r">
              <a:defRPr sz="1200"/>
            </a:lvl1pPr>
          </a:lstStyle>
          <a:p>
            <a:fld id="{C92AC3D1-AC22-4FB8-9172-61B7F2AF0D96}" type="slidenum">
              <a:rPr lang="en-US" smtClean="0"/>
              <a:t>‹#›</a:t>
            </a:fld>
            <a:endParaRPr lang="en-US" dirty="0"/>
          </a:p>
        </p:txBody>
      </p:sp>
    </p:spTree>
    <p:extLst>
      <p:ext uri="{BB962C8B-B14F-4D97-AF65-F5344CB8AC3E}">
        <p14:creationId xmlns:p14="http://schemas.microsoft.com/office/powerpoint/2010/main" val="82380308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2.tiff"/><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9" name="Picture 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5" name="Text Placeholder 4"/>
          <p:cNvSpPr>
            <a:spLocks noGrp="1"/>
          </p:cNvSpPr>
          <p:nvPr>
            <p:ph type="body" sz="quarter" idx="10"/>
          </p:nvPr>
        </p:nvSpPr>
        <p:spPr>
          <a:xfrm>
            <a:off x="0" y="4437112"/>
            <a:ext cx="12192000" cy="719435"/>
          </a:xfrm>
        </p:spPr>
        <p:txBody>
          <a:bodyPr>
            <a:normAutofit/>
          </a:bodyPr>
          <a:lstStyle>
            <a:lvl1pPr algn="ctr">
              <a:defRPr sz="3200"/>
            </a:lvl1pPr>
            <a:lvl2pPr algn="ctr">
              <a:defRPr/>
            </a:lvl2pPr>
            <a:lvl3pPr algn="ctr">
              <a:defRPr/>
            </a:lvl3pPr>
            <a:lvl4pPr algn="ctr">
              <a:defRPr/>
            </a:lvl4pPr>
            <a:lvl5pPr algn="ctr">
              <a:defRPr/>
            </a:lvl5pPr>
          </a:lstStyle>
          <a:p>
            <a:pPr lvl="0"/>
            <a:r>
              <a:rPr lang="en-US" smtClean="0"/>
              <a:t>Click to edit Master text styles</a:t>
            </a:r>
          </a:p>
        </p:txBody>
      </p:sp>
      <p:pic>
        <p:nvPicPr>
          <p:cNvPr id="6" name="Picture 5"/>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4439816" y="832188"/>
            <a:ext cx="2980564" cy="2942528"/>
          </a:xfrm>
          <a:prstGeom prst="rect">
            <a:avLst/>
          </a:prstGeom>
        </p:spPr>
      </p:pic>
    </p:spTree>
    <p:extLst>
      <p:ext uri="{BB962C8B-B14F-4D97-AF65-F5344CB8AC3E}">
        <p14:creationId xmlns:p14="http://schemas.microsoft.com/office/powerpoint/2010/main" val="383277392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Content Placeholder 2"/>
          <p:cNvSpPr>
            <a:spLocks noGrp="1"/>
          </p:cNvSpPr>
          <p:nvPr>
            <p:ph idx="1"/>
          </p:nvPr>
        </p:nvSpPr>
        <p:spPr/>
        <p:txBody>
          <a:bodyPr/>
          <a:lstStyle>
            <a:lvl1pPr marL="0" indent="0">
              <a:buNone/>
              <a:defRPr/>
            </a:lvl1pPr>
            <a:lvl2pPr marL="457200" indent="0">
              <a:buNone/>
              <a:defRPr/>
            </a:lvl2pPr>
            <a:lvl3pPr marL="914400" indent="0">
              <a:buNone/>
              <a:defRPr/>
            </a:lvl3pPr>
            <a:lvl4pPr marL="1371600" indent="0">
              <a:buNone/>
              <a:defRPr/>
            </a:lvl4pPr>
            <a:lvl5pPr marL="1828800" indent="0">
              <a:buNone/>
              <a:defRPr/>
            </a:lvl5pPr>
          </a:lstStyle>
          <a:p>
            <a:pPr lvl="0"/>
            <a:r>
              <a:rPr lang="en-US" smtClean="0"/>
              <a:t>Click to edit Master text styles</a:t>
            </a:r>
          </a:p>
        </p:txBody>
      </p:sp>
    </p:spTree>
    <p:extLst>
      <p:ext uri="{BB962C8B-B14F-4D97-AF65-F5344CB8AC3E}">
        <p14:creationId xmlns:p14="http://schemas.microsoft.com/office/powerpoint/2010/main" val="10713453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2_Title and Content">
    <p:spTree>
      <p:nvGrpSpPr>
        <p:cNvPr id="1" name=""/>
        <p:cNvGrpSpPr/>
        <p:nvPr/>
      </p:nvGrpSpPr>
      <p:grpSpPr>
        <a:xfrm>
          <a:off x="0" y="0"/>
          <a:ext cx="0" cy="0"/>
          <a:chOff x="0" y="0"/>
          <a:chExt cx="0" cy="0"/>
        </a:xfrm>
      </p:grpSpPr>
      <p:pic>
        <p:nvPicPr>
          <p:cNvPr id="3074" name="Picture 2" descr="E:\2011 Directory\PowerPoints\Slide second third.jp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p:txBody>
          <a:bodyPr/>
          <a:lstStyle/>
          <a:p>
            <a:r>
              <a:rPr lang="en-US" smtClean="0"/>
              <a:t>Click to edit Master title style</a:t>
            </a:r>
            <a:endParaRPr lang="en-AU"/>
          </a:p>
        </p:txBody>
      </p:sp>
      <p:sp>
        <p:nvSpPr>
          <p:cNvPr id="3" name="Content Placeholder 2"/>
          <p:cNvSpPr>
            <a:spLocks noGrp="1"/>
          </p:cNvSpPr>
          <p:nvPr>
            <p:ph idx="1"/>
          </p:nvPr>
        </p:nvSpPr>
        <p:spPr/>
        <p:txBody>
          <a:bodyPr/>
          <a:lstStyle>
            <a:lvl1pPr marL="0" indent="0">
              <a:buNone/>
              <a:defRPr/>
            </a:lvl1pPr>
            <a:lvl2pPr marL="457200" indent="0">
              <a:buNone/>
              <a:defRPr/>
            </a:lvl2pPr>
            <a:lvl3pPr marL="914400" indent="0">
              <a:buNone/>
              <a:defRPr/>
            </a:lvl3pPr>
            <a:lvl4pPr marL="1371600" indent="0">
              <a:buNone/>
              <a:defRPr/>
            </a:lvl4pPr>
            <a:lvl5pPr marL="1828800" indent="0">
              <a:buNone/>
              <a:defRPr/>
            </a:lvl5pPr>
          </a:lstStyle>
          <a:p>
            <a:pPr lvl="0"/>
            <a:r>
              <a:rPr lang="en-US" smtClean="0"/>
              <a:t>Click to edit Master text styles</a:t>
            </a:r>
          </a:p>
        </p:txBody>
      </p:sp>
    </p:spTree>
    <p:extLst>
      <p:ext uri="{BB962C8B-B14F-4D97-AF65-F5344CB8AC3E}">
        <p14:creationId xmlns:p14="http://schemas.microsoft.com/office/powerpoint/2010/main" val="185993634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23392" y="6174432"/>
            <a:ext cx="10972800" cy="710952"/>
          </a:xfrm>
        </p:spPr>
        <p:txBody>
          <a:bodyPr>
            <a:normAutofit/>
          </a:bodyPr>
          <a:lstStyle>
            <a:lvl1pPr>
              <a:defRPr sz="2800"/>
            </a:lvl1pPr>
          </a:lstStyle>
          <a:p>
            <a:r>
              <a:rPr lang="en-US" smtClean="0"/>
              <a:t>Click to edit Master title style</a:t>
            </a:r>
            <a:endParaRPr lang="en-AU" dirty="0"/>
          </a:p>
        </p:txBody>
      </p:sp>
    </p:spTree>
    <p:extLst>
      <p:ext uri="{BB962C8B-B14F-4D97-AF65-F5344CB8AC3E}">
        <p14:creationId xmlns:p14="http://schemas.microsoft.com/office/powerpoint/2010/main" val="1541913155"/>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en-US" smtClean="0"/>
              <a:t>Click to edit Master title style</a:t>
            </a:r>
            <a:endParaRPr lang="en-AU" dirty="0"/>
          </a:p>
        </p:txBody>
      </p:sp>
      <p:sp>
        <p:nvSpPr>
          <p:cNvPr id="3" name="Text Placeholder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p:txBody>
      </p:sp>
      <p:sp>
        <p:nvSpPr>
          <p:cNvPr id="4" name="Rectangle 3"/>
          <p:cNvSpPr/>
          <p:nvPr userDrawn="1"/>
        </p:nvSpPr>
        <p:spPr>
          <a:xfrm>
            <a:off x="0" y="0"/>
            <a:ext cx="12192000" cy="6858000"/>
          </a:xfrm>
          <a:prstGeom prst="rect">
            <a:avLst/>
          </a:prstGeom>
          <a:solidFill>
            <a:srgbClr val="0500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dirty="0"/>
          </a:p>
        </p:txBody>
      </p:sp>
    </p:spTree>
    <p:extLst>
      <p:ext uri="{BB962C8B-B14F-4D97-AF65-F5344CB8AC3E}">
        <p14:creationId xmlns:p14="http://schemas.microsoft.com/office/powerpoint/2010/main" val="160625984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2" r:id="rId3"/>
    <p:sldLayoutId id="2147483651" r:id="rId4"/>
  </p:sldLayoutIdLst>
  <p:txStyles>
    <p:titleStyle>
      <a:lvl1pPr algn="ctr" defTabSz="914400" rtl="0" eaLnBrk="1" latinLnBrk="0" hangingPunct="1">
        <a:spcBef>
          <a:spcPct val="0"/>
        </a:spcBef>
        <a:buNone/>
        <a:defRPr sz="3600" kern="1200">
          <a:solidFill>
            <a:schemeClr val="bg1"/>
          </a:solidFill>
          <a:latin typeface="Arial" pitchFamily="34" charset="0"/>
          <a:ea typeface="+mj-ea"/>
          <a:cs typeface="Arial" pitchFamily="34" charset="0"/>
        </a:defRPr>
      </a:lvl1pPr>
    </p:titleStyle>
    <p:bodyStyle>
      <a:lvl1pPr marL="0" indent="0" algn="l" defTabSz="914400" rtl="0" eaLnBrk="1" latinLnBrk="0" hangingPunct="1">
        <a:spcBef>
          <a:spcPct val="20000"/>
        </a:spcBef>
        <a:buFont typeface="Arial" pitchFamily="34" charset="0"/>
        <a:buNone/>
        <a:defRPr sz="2800" kern="1200">
          <a:solidFill>
            <a:schemeClr val="bg1"/>
          </a:solidFill>
          <a:latin typeface="Arial" pitchFamily="34" charset="0"/>
          <a:ea typeface="+mn-ea"/>
          <a:cs typeface="Arial" pitchFamily="34" charset="0"/>
        </a:defRPr>
      </a:lvl1pPr>
      <a:lvl2pPr marL="457200" indent="0" algn="l" defTabSz="914400" rtl="0" eaLnBrk="1" latinLnBrk="0" hangingPunct="1">
        <a:spcBef>
          <a:spcPct val="20000"/>
        </a:spcBef>
        <a:buFont typeface="Arial" pitchFamily="34" charset="0"/>
        <a:buNone/>
        <a:defRPr sz="2400" kern="1200">
          <a:solidFill>
            <a:schemeClr val="bg1"/>
          </a:solidFill>
          <a:latin typeface="Arial" pitchFamily="34" charset="0"/>
          <a:ea typeface="+mn-ea"/>
          <a:cs typeface="Arial" pitchFamily="34" charset="0"/>
        </a:defRPr>
      </a:lvl2pPr>
      <a:lvl3pPr marL="914400" indent="0" algn="l" defTabSz="914400" rtl="0" eaLnBrk="1" latinLnBrk="0" hangingPunct="1">
        <a:spcBef>
          <a:spcPct val="20000"/>
        </a:spcBef>
        <a:buFont typeface="Arial" pitchFamily="34" charset="0"/>
        <a:buNone/>
        <a:defRPr sz="2000" kern="1200">
          <a:solidFill>
            <a:schemeClr val="bg1"/>
          </a:solidFill>
          <a:latin typeface="Arial" pitchFamily="34" charset="0"/>
          <a:ea typeface="+mn-ea"/>
          <a:cs typeface="Arial" pitchFamily="34" charset="0"/>
        </a:defRPr>
      </a:lvl3pPr>
      <a:lvl4pPr marL="1600200" indent="-228600" algn="l" defTabSz="914400" rtl="0" eaLnBrk="1" latinLnBrk="0" hangingPunct="1">
        <a:spcBef>
          <a:spcPct val="20000"/>
        </a:spcBef>
        <a:buFont typeface="Arial" pitchFamily="34" charset="0"/>
        <a:buChar char="–"/>
        <a:defRPr sz="2000" kern="1200">
          <a:solidFill>
            <a:schemeClr val="bg1"/>
          </a:solidFill>
          <a:latin typeface="Arial" pitchFamily="34" charset="0"/>
          <a:ea typeface="+mn-ea"/>
          <a:cs typeface="Arial" pitchFamily="34" charset="0"/>
        </a:defRPr>
      </a:lvl4pPr>
      <a:lvl5pPr marL="2057400" indent="-228600" algn="l" defTabSz="914400" rtl="0" eaLnBrk="1" latinLnBrk="0" hangingPunct="1">
        <a:spcBef>
          <a:spcPct val="20000"/>
        </a:spcBef>
        <a:buFont typeface="Arial" pitchFamily="34" charset="0"/>
        <a:buChar char="»"/>
        <a:defRPr sz="2000" kern="1200">
          <a:solidFill>
            <a:schemeClr val="bg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1"/>
          <p:cNvSpPr txBox="1">
            <a:spLocks/>
          </p:cNvSpPr>
          <p:nvPr/>
        </p:nvSpPr>
        <p:spPr>
          <a:xfrm>
            <a:off x="6744072" y="2132856"/>
            <a:ext cx="6744072" cy="1152128"/>
          </a:xfrm>
          <a:prstGeom prst="rect">
            <a:avLst/>
          </a:prstGeom>
        </p:spPr>
        <p:txBody>
          <a:bodyPr/>
          <a:lstStyle>
            <a:lvl1pPr marL="0" indent="0" algn="l" defTabSz="914400" rtl="0" eaLnBrk="1" latinLnBrk="0" hangingPunct="1">
              <a:spcBef>
                <a:spcPct val="20000"/>
              </a:spcBef>
              <a:buFont typeface="Arial" pitchFamily="34" charset="0"/>
              <a:buNone/>
              <a:defRPr sz="2800" kern="1200">
                <a:solidFill>
                  <a:schemeClr val="bg1"/>
                </a:solidFill>
                <a:latin typeface="Arial" pitchFamily="34" charset="0"/>
                <a:ea typeface="+mn-ea"/>
                <a:cs typeface="Arial" pitchFamily="34" charset="0"/>
              </a:defRPr>
            </a:lvl1pPr>
            <a:lvl2pPr marL="457200" indent="0" algn="l" defTabSz="914400" rtl="0" eaLnBrk="1" latinLnBrk="0" hangingPunct="1">
              <a:spcBef>
                <a:spcPct val="20000"/>
              </a:spcBef>
              <a:buFont typeface="Arial" pitchFamily="34" charset="0"/>
              <a:buNone/>
              <a:defRPr sz="2400" kern="1200">
                <a:solidFill>
                  <a:schemeClr val="bg1"/>
                </a:solidFill>
                <a:latin typeface="Arial" pitchFamily="34" charset="0"/>
                <a:ea typeface="+mn-ea"/>
                <a:cs typeface="Arial" pitchFamily="34" charset="0"/>
              </a:defRPr>
            </a:lvl2pPr>
            <a:lvl3pPr marL="914400" indent="0" algn="l" defTabSz="914400" rtl="0" eaLnBrk="1" latinLnBrk="0" hangingPunct="1">
              <a:spcBef>
                <a:spcPct val="20000"/>
              </a:spcBef>
              <a:buFont typeface="Arial" pitchFamily="34" charset="0"/>
              <a:buNone/>
              <a:defRPr sz="2000" kern="1200">
                <a:solidFill>
                  <a:schemeClr val="bg1"/>
                </a:solidFill>
                <a:latin typeface="Arial" pitchFamily="34" charset="0"/>
                <a:ea typeface="+mn-ea"/>
                <a:cs typeface="Arial" pitchFamily="34" charset="0"/>
              </a:defRPr>
            </a:lvl3pPr>
            <a:lvl4pPr marL="1600200" indent="-228600" algn="l" defTabSz="914400" rtl="0" eaLnBrk="1" latinLnBrk="0" hangingPunct="1">
              <a:spcBef>
                <a:spcPct val="20000"/>
              </a:spcBef>
              <a:buFont typeface="Arial" pitchFamily="34" charset="0"/>
              <a:buChar char="–"/>
              <a:defRPr sz="2000" kern="1200">
                <a:solidFill>
                  <a:schemeClr val="bg1"/>
                </a:solidFill>
                <a:latin typeface="Arial" pitchFamily="34" charset="0"/>
                <a:ea typeface="+mn-ea"/>
                <a:cs typeface="Arial" pitchFamily="34" charset="0"/>
              </a:defRPr>
            </a:lvl4pPr>
            <a:lvl5pPr marL="2057400" indent="-228600" algn="l" defTabSz="914400" rtl="0" eaLnBrk="1" latinLnBrk="0" hangingPunct="1">
              <a:spcBef>
                <a:spcPct val="20000"/>
              </a:spcBef>
              <a:buFont typeface="Arial" pitchFamily="34" charset="0"/>
              <a:buChar char="»"/>
              <a:defRPr sz="2000" kern="1200">
                <a:solidFill>
                  <a:schemeClr val="bg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en-AU" sz="3200" b="1" i="0" u="none" strike="noStrike" kern="1200" cap="none" spc="0" normalizeH="0" baseline="0" noProof="0" dirty="0" smtClean="0">
                <a:ln>
                  <a:noFill/>
                </a:ln>
                <a:solidFill>
                  <a:prstClr val="white"/>
                </a:solidFill>
                <a:effectLst/>
                <a:uLnTx/>
                <a:uFillTx/>
                <a:latin typeface="Lato Medium" panose="020F0602020204030203" pitchFamily="34" charset="0"/>
                <a:ea typeface="+mn-ea"/>
                <a:cs typeface="Lato Medium" panose="020F0602020204030203" pitchFamily="34" charset="0"/>
              </a:rPr>
              <a:t>Year 12 2019 </a:t>
            </a:r>
          </a:p>
          <a:p>
            <a:pPr marL="0" marR="0" lvl="0" indent="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en-AU" sz="3200" b="1" i="0" u="none" strike="noStrike" kern="1200" cap="none" spc="0" normalizeH="0" baseline="0" noProof="0" dirty="0" smtClean="0">
                <a:ln>
                  <a:noFill/>
                </a:ln>
                <a:solidFill>
                  <a:prstClr val="white"/>
                </a:solidFill>
                <a:effectLst/>
                <a:uLnTx/>
                <a:uFillTx/>
                <a:latin typeface="Lato Medium" panose="020F0602020204030203" pitchFamily="34" charset="0"/>
                <a:ea typeface="+mn-ea"/>
                <a:cs typeface="Lato Medium" panose="020F0602020204030203" pitchFamily="34" charset="0"/>
              </a:rPr>
              <a:t>VET in Schools</a:t>
            </a:r>
            <a:endParaRPr kumimoji="0" lang="en-US" sz="3200" b="0" i="0" u="none" strike="noStrike" kern="1200" cap="none" spc="0" normalizeH="0" baseline="0" noProof="0" dirty="0">
              <a:ln>
                <a:noFill/>
              </a:ln>
              <a:solidFill>
                <a:prstClr val="white"/>
              </a:solidFill>
              <a:effectLst/>
              <a:uLnTx/>
              <a:uFillTx/>
              <a:latin typeface="Lato Medium" panose="020F0602020204030203" pitchFamily="34" charset="0"/>
              <a:ea typeface="+mn-ea"/>
              <a:cs typeface="Lato Medium" panose="020F0602020204030203" pitchFamily="34" charset="0"/>
            </a:endParaRPr>
          </a:p>
        </p:txBody>
      </p:sp>
      <p:sp>
        <p:nvSpPr>
          <p:cNvPr id="4" name="Rectangle 3"/>
          <p:cNvSpPr/>
          <p:nvPr/>
        </p:nvSpPr>
        <p:spPr>
          <a:xfrm>
            <a:off x="6744072" y="3429000"/>
            <a:ext cx="6096000" cy="1569660"/>
          </a:xfrm>
          <a:prstGeom prst="rect">
            <a:avLst/>
          </a:prstGeom>
        </p:spPr>
        <p:txBody>
          <a:bodyP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AU" sz="3200" b="0" i="0" u="none" strike="noStrike" kern="1200" cap="none" spc="0" normalizeH="0" baseline="0" noProof="0" smtClean="0">
                <a:ln>
                  <a:noFill/>
                </a:ln>
                <a:solidFill>
                  <a:prstClr val="white"/>
                </a:solidFill>
                <a:effectLst/>
                <a:uLnTx/>
                <a:uFillTx/>
                <a:latin typeface="Calibri"/>
                <a:ea typeface="+mn-ea"/>
                <a:cs typeface="+mn-cs"/>
              </a:rPr>
              <a:t>Mr Lynton </a:t>
            </a:r>
            <a:r>
              <a:rPr kumimoji="0" lang="en-AU" sz="3200" b="0" i="0" u="none" strike="noStrike" kern="1200" cap="none" spc="0" normalizeH="0" baseline="0" noProof="0" dirty="0" smtClean="0">
                <a:ln>
                  <a:noFill/>
                </a:ln>
                <a:solidFill>
                  <a:prstClr val="white"/>
                </a:solidFill>
                <a:effectLst/>
                <a:uLnTx/>
                <a:uFillTx/>
                <a:latin typeface="Calibri"/>
                <a:ea typeface="+mn-ea"/>
                <a:cs typeface="+mn-cs"/>
              </a:rPr>
              <a:t>Smith</a:t>
            </a:r>
            <a:endParaRPr kumimoji="0" lang="en-AU" sz="3200" b="0" i="0" u="none" strike="noStrike" kern="1200" cap="none" spc="0" normalizeH="0" baseline="0" noProof="0" dirty="0">
              <a:ln>
                <a:noFill/>
              </a:ln>
              <a:solidFill>
                <a:prstClr val="white"/>
              </a:solidFill>
              <a:effectLst/>
              <a:uLnTx/>
              <a:uFillTx/>
              <a:latin typeface="Calibri"/>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AU" sz="3200" b="0" i="0" u="none" strike="noStrike" kern="1200" cap="none" spc="0" normalizeH="0" baseline="0" noProof="0" dirty="0" smtClean="0">
                <a:ln>
                  <a:noFill/>
                </a:ln>
                <a:solidFill>
                  <a:prstClr val="white"/>
                </a:solidFill>
                <a:effectLst/>
                <a:uLnTx/>
                <a:uFillTx/>
                <a:latin typeface="Calibri"/>
                <a:ea typeface="+mn-ea"/>
                <a:cs typeface="+mn-cs"/>
              </a:rPr>
              <a:t>Head of Career Education/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smtClean="0">
                <a:ln>
                  <a:noFill/>
                </a:ln>
                <a:solidFill>
                  <a:prstClr val="white"/>
                </a:solidFill>
                <a:effectLst/>
                <a:uLnTx/>
                <a:uFillTx/>
                <a:latin typeface="Calibri"/>
                <a:ea typeface="+mn-ea"/>
                <a:cs typeface="+mn-cs"/>
              </a:rPr>
              <a:t>Careers Counsellor</a:t>
            </a:r>
            <a:endParaRPr kumimoji="0" lang="en-AU" sz="3200" b="0" i="0" u="none" strike="noStrike" kern="1200" cap="none" spc="0" normalizeH="0" baseline="0" noProof="0" dirty="0">
              <a:ln>
                <a:noFill/>
              </a:ln>
              <a:solidFill>
                <a:prstClr val="white"/>
              </a:solidFill>
              <a:effectLst/>
              <a:uLnTx/>
              <a:uFillTx/>
              <a:latin typeface="Calibri"/>
              <a:ea typeface="+mn-ea"/>
              <a:cs typeface="+mn-cs"/>
            </a:endParaRPr>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13057" y="1683795"/>
            <a:ext cx="3217540" cy="3185365"/>
          </a:xfrm>
          <a:prstGeom prst="rect">
            <a:avLst/>
          </a:prstGeom>
        </p:spPr>
      </p:pic>
      <p:cxnSp>
        <p:nvCxnSpPr>
          <p:cNvPr id="8" name="Straight Connector 7"/>
          <p:cNvCxnSpPr/>
          <p:nvPr/>
        </p:nvCxnSpPr>
        <p:spPr>
          <a:xfrm>
            <a:off x="5879976" y="1772816"/>
            <a:ext cx="0" cy="3185365"/>
          </a:xfrm>
          <a:prstGeom prst="line">
            <a:avLst/>
          </a:prstGeom>
          <a:ln>
            <a:solidFill>
              <a:srgbClr val="FFC000"/>
            </a:solidFill>
          </a:ln>
        </p:spPr>
        <p:style>
          <a:lnRef idx="1">
            <a:schemeClr val="accent6"/>
          </a:lnRef>
          <a:fillRef idx="0">
            <a:schemeClr val="accent6"/>
          </a:fillRef>
          <a:effectRef idx="0">
            <a:schemeClr val="accent6"/>
          </a:effectRef>
          <a:fontRef idx="minor">
            <a:schemeClr val="tx1"/>
          </a:fontRef>
        </p:style>
      </p:cxnSp>
    </p:spTree>
    <p:extLst>
      <p:ext uri="{BB962C8B-B14F-4D97-AF65-F5344CB8AC3E}">
        <p14:creationId xmlns:p14="http://schemas.microsoft.com/office/powerpoint/2010/main" val="287237262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AU" b="1" dirty="0" smtClean="0">
                <a:solidFill>
                  <a:srgbClr val="FFC000"/>
                </a:solidFill>
                <a:latin typeface="Lato Heavy" panose="020F0502020204030203" pitchFamily="34" charset="0"/>
                <a:ea typeface="Lato Heavy" panose="020F0502020204030203" pitchFamily="34" charset="0"/>
                <a:cs typeface="Lato Heavy" panose="020F0502020204030203" pitchFamily="34" charset="0"/>
              </a:rPr>
              <a:t>Different pathways</a:t>
            </a:r>
            <a:r>
              <a:rPr lang="en-AU" dirty="0">
                <a:solidFill>
                  <a:srgbClr val="FFC000"/>
                </a:solidFill>
                <a:latin typeface="Lato Heavy" panose="020F0502020204030203" pitchFamily="34" charset="0"/>
                <a:ea typeface="Lato Heavy" panose="020F0502020204030203" pitchFamily="34" charset="0"/>
                <a:cs typeface="Lato Heavy" panose="020F0502020204030203" pitchFamily="34" charset="0"/>
              </a:rPr>
              <a:t/>
            </a:r>
            <a:br>
              <a:rPr lang="en-AU" dirty="0">
                <a:solidFill>
                  <a:srgbClr val="FFC000"/>
                </a:solidFill>
                <a:latin typeface="Lato Heavy" panose="020F0502020204030203" pitchFamily="34" charset="0"/>
                <a:ea typeface="Lato Heavy" panose="020F0502020204030203" pitchFamily="34" charset="0"/>
                <a:cs typeface="Lato Heavy" panose="020F0502020204030203" pitchFamily="34" charset="0"/>
              </a:rPr>
            </a:br>
            <a:r>
              <a:rPr lang="en-AU" b="1" dirty="0" smtClean="0">
                <a:solidFill>
                  <a:srgbClr val="FFC000"/>
                </a:solidFill>
                <a:latin typeface="Lato Heavy" panose="020F0502020204030203" pitchFamily="34" charset="0"/>
                <a:ea typeface="Lato Heavy" panose="020F0502020204030203" pitchFamily="34" charset="0"/>
                <a:cs typeface="Lato Heavy" panose="020F0502020204030203" pitchFamily="34" charset="0"/>
              </a:rPr>
              <a:t>Same opportunities</a:t>
            </a:r>
            <a:endParaRPr lang="en-AU" b="1" dirty="0">
              <a:solidFill>
                <a:srgbClr val="FFC000"/>
              </a:solidFill>
              <a:latin typeface="Lato Heavy" panose="020F0502020204030203" pitchFamily="34" charset="0"/>
              <a:ea typeface="Lato Heavy" panose="020F0502020204030203" pitchFamily="34" charset="0"/>
              <a:cs typeface="Lato Heavy" panose="020F0502020204030203" pitchFamily="34" charset="0"/>
            </a:endParaRPr>
          </a:p>
        </p:txBody>
      </p:sp>
      <p:sp>
        <p:nvSpPr>
          <p:cNvPr id="3" name="Content Placeholder 2"/>
          <p:cNvSpPr>
            <a:spLocks noGrp="1"/>
          </p:cNvSpPr>
          <p:nvPr>
            <p:ph idx="1"/>
          </p:nvPr>
        </p:nvSpPr>
        <p:spPr>
          <a:xfrm>
            <a:off x="609600" y="1916832"/>
            <a:ext cx="10972800" cy="3628999"/>
          </a:xfrm>
        </p:spPr>
        <p:txBody>
          <a:bodyPr>
            <a:normAutofit/>
          </a:bodyPr>
          <a:lstStyle/>
          <a:p>
            <a:r>
              <a:rPr lang="en-AU" dirty="0" smtClean="0">
                <a:latin typeface="Lato Medium" panose="020F0602020204030203"/>
              </a:rPr>
              <a:t>Achieving a WACE 2019</a:t>
            </a:r>
          </a:p>
          <a:p>
            <a:endParaRPr lang="en-US" dirty="0" smtClean="0">
              <a:latin typeface="Lato Medium" panose="020F0602020204030203"/>
            </a:endParaRPr>
          </a:p>
          <a:p>
            <a:pPr marL="457200" indent="-457200">
              <a:buClr>
                <a:schemeClr val="bg1"/>
              </a:buClr>
              <a:buFont typeface="Arial" panose="020B0604020202020204" pitchFamily="34" charset="0"/>
              <a:buChar char="•"/>
            </a:pPr>
            <a:r>
              <a:rPr lang="en-AU" dirty="0" smtClean="0">
                <a:solidFill>
                  <a:srgbClr val="FFC000"/>
                </a:solidFill>
                <a:latin typeface="Lato Medium" panose="020F0602020204030203"/>
              </a:rPr>
              <a:t>ATAR  </a:t>
            </a:r>
            <a:r>
              <a:rPr lang="en-AU" dirty="0" smtClean="0">
                <a:latin typeface="Lato Medium" panose="020F0602020204030203"/>
              </a:rPr>
              <a:t>6 Courses, Minimum 4 ATAR</a:t>
            </a:r>
          </a:p>
          <a:p>
            <a:pPr>
              <a:buClr>
                <a:schemeClr val="bg1"/>
              </a:buClr>
            </a:pPr>
            <a:endParaRPr lang="en-AU" dirty="0" smtClean="0">
              <a:latin typeface="Lato Medium" panose="020F0602020204030203"/>
            </a:endParaRPr>
          </a:p>
          <a:p>
            <a:pPr marL="457200" indent="-457200">
              <a:buClr>
                <a:schemeClr val="bg1"/>
              </a:buClr>
              <a:buFont typeface="Arial" panose="020B0604020202020204" pitchFamily="34" charset="0"/>
              <a:buChar char="•"/>
            </a:pPr>
            <a:r>
              <a:rPr lang="en-AU" dirty="0" smtClean="0">
                <a:solidFill>
                  <a:srgbClr val="FFC000"/>
                </a:solidFill>
                <a:latin typeface="Lato Medium" panose="020F0602020204030203"/>
              </a:rPr>
              <a:t>GENERAL</a:t>
            </a:r>
            <a:r>
              <a:rPr lang="en-AU" dirty="0" smtClean="0">
                <a:latin typeface="Lato Medium" panose="020F0602020204030203"/>
              </a:rPr>
              <a:t>  6 Courses including Certificate II (or higher) in a Vocational Education and Training (VET) qualification</a:t>
            </a:r>
            <a:r>
              <a:rPr lang="en-AU" dirty="0">
                <a:latin typeface="Lato Medium" panose="020F0602020204030203"/>
              </a:rPr>
              <a:t> </a:t>
            </a:r>
            <a:endParaRPr lang="en-AU" dirty="0" smtClean="0">
              <a:latin typeface="Lato Medium" panose="020F0602020204030203"/>
            </a:endParaRPr>
          </a:p>
          <a:p>
            <a:pPr>
              <a:buClr>
                <a:schemeClr val="bg1"/>
              </a:buClr>
            </a:pPr>
            <a:endParaRPr lang="en-AU" dirty="0" smtClean="0"/>
          </a:p>
          <a:p>
            <a:pPr>
              <a:buClr>
                <a:schemeClr val="bg1"/>
              </a:buClr>
            </a:pPr>
            <a:endParaRPr lang="en-AU" dirty="0">
              <a:solidFill>
                <a:srgbClr val="F0C231"/>
              </a:solidFill>
            </a:endParaRPr>
          </a:p>
        </p:txBody>
      </p:sp>
    </p:spTree>
    <p:extLst>
      <p:ext uri="{BB962C8B-B14F-4D97-AF65-F5344CB8AC3E}">
        <p14:creationId xmlns:p14="http://schemas.microsoft.com/office/powerpoint/2010/main" val="276306919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AU" b="1" dirty="0">
                <a:solidFill>
                  <a:srgbClr val="FFC000"/>
                </a:solidFill>
                <a:latin typeface="Lato Heavy" panose="020F0502020204030203" pitchFamily="34" charset="0"/>
                <a:ea typeface="Lato Heavy" panose="020F0502020204030203" pitchFamily="34" charset="0"/>
                <a:cs typeface="Lato Heavy" panose="020F0502020204030203" pitchFamily="34" charset="0"/>
              </a:rPr>
              <a:t>VET through LJBC</a:t>
            </a:r>
          </a:p>
        </p:txBody>
      </p:sp>
      <p:sp>
        <p:nvSpPr>
          <p:cNvPr id="3" name="Content Placeholder 2"/>
          <p:cNvSpPr>
            <a:spLocks noGrp="1"/>
          </p:cNvSpPr>
          <p:nvPr>
            <p:ph idx="1"/>
          </p:nvPr>
        </p:nvSpPr>
        <p:spPr/>
        <p:txBody>
          <a:bodyPr>
            <a:normAutofit/>
          </a:bodyPr>
          <a:lstStyle/>
          <a:p>
            <a:pPr marL="457200" indent="-457200" algn="ctr">
              <a:buFont typeface="Arial" panose="020B0604020202020204" pitchFamily="34" charset="0"/>
              <a:buChar char="•"/>
            </a:pPr>
            <a:r>
              <a:rPr lang="en-US" sz="3200" dirty="0" smtClean="0">
                <a:latin typeface="Lato Medium" panose="020F0602020204030203"/>
              </a:rPr>
              <a:t>Continue in existing VET course from Year 11</a:t>
            </a:r>
          </a:p>
          <a:p>
            <a:pPr marL="457200" indent="-457200" algn="ctr">
              <a:buFont typeface="Arial" panose="020B0604020202020204" pitchFamily="34" charset="0"/>
              <a:buChar char="•"/>
            </a:pPr>
            <a:r>
              <a:rPr lang="en-US" sz="3200" dirty="0" smtClean="0">
                <a:latin typeface="Lato Medium" panose="020F0602020204030203"/>
              </a:rPr>
              <a:t>Choose 1 year VET qualification</a:t>
            </a:r>
          </a:p>
          <a:p>
            <a:endParaRPr lang="en-US" sz="3200" dirty="0" smtClean="0">
              <a:latin typeface="Lato Medium" panose="020F0602020204030203"/>
            </a:endParaRPr>
          </a:p>
          <a:p>
            <a:r>
              <a:rPr lang="en-US" sz="3200" dirty="0">
                <a:solidFill>
                  <a:srgbClr val="F0C231"/>
                </a:solidFill>
                <a:latin typeface="Lato Medium" panose="020F0602020204030203"/>
              </a:rPr>
              <a:t>ALTERNATE UNI </a:t>
            </a:r>
            <a:r>
              <a:rPr lang="en-US" sz="3200" dirty="0" smtClean="0">
                <a:solidFill>
                  <a:srgbClr val="F0C231"/>
                </a:solidFill>
                <a:latin typeface="Lato Medium" panose="020F0602020204030203"/>
              </a:rPr>
              <a:t>PATHWAY</a:t>
            </a:r>
          </a:p>
          <a:p>
            <a:pPr algn="ctr"/>
            <a:r>
              <a:rPr lang="en-US" sz="3200" dirty="0" smtClean="0">
                <a:solidFill>
                  <a:srgbClr val="F0C231"/>
                </a:solidFill>
                <a:latin typeface="Lato Medium" panose="020F0602020204030203"/>
              </a:rPr>
              <a:t> </a:t>
            </a:r>
            <a:r>
              <a:rPr lang="en-US" sz="3200" dirty="0" smtClean="0">
                <a:latin typeface="Lato Medium" panose="020F0602020204030203"/>
              </a:rPr>
              <a:t> </a:t>
            </a:r>
            <a:r>
              <a:rPr lang="en-US" sz="3200" dirty="0">
                <a:latin typeface="Lato Medium" panose="020F0602020204030203"/>
              </a:rPr>
              <a:t>Cert IV + ATAR </a:t>
            </a:r>
            <a:r>
              <a:rPr lang="en-US" sz="3200" dirty="0" smtClean="0">
                <a:latin typeface="Lato Medium" panose="020F0602020204030203"/>
              </a:rPr>
              <a:t>English* </a:t>
            </a:r>
            <a:r>
              <a:rPr lang="en-US" sz="3200" dirty="0">
                <a:latin typeface="Lato Medium" panose="020F0602020204030203"/>
              </a:rPr>
              <a:t>= 70 </a:t>
            </a:r>
            <a:r>
              <a:rPr lang="en-US" sz="3200" dirty="0" smtClean="0">
                <a:latin typeface="Lato Medium" panose="020F0602020204030203"/>
              </a:rPr>
              <a:t>ATAR equivalent </a:t>
            </a:r>
          </a:p>
          <a:p>
            <a:endParaRPr lang="en-US" sz="3200" dirty="0">
              <a:latin typeface="Lato Medium" panose="020F0602020204030203"/>
            </a:endParaRPr>
          </a:p>
          <a:p>
            <a:r>
              <a:rPr lang="en-US" sz="3200" dirty="0" smtClean="0">
                <a:latin typeface="Lato Medium" panose="020F0602020204030203"/>
              </a:rPr>
              <a:t>* A grade in General English </a:t>
            </a:r>
            <a:endParaRPr lang="en-AU" sz="3200" dirty="0">
              <a:latin typeface="Lato Medium" panose="020F0602020204030203"/>
            </a:endParaRPr>
          </a:p>
        </p:txBody>
      </p:sp>
    </p:spTree>
    <p:extLst>
      <p:ext uri="{BB962C8B-B14F-4D97-AF65-F5344CB8AC3E}">
        <p14:creationId xmlns:p14="http://schemas.microsoft.com/office/powerpoint/2010/main" val="277720643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847528" y="188640"/>
            <a:ext cx="8229600" cy="1143000"/>
          </a:xfrm>
        </p:spPr>
        <p:txBody>
          <a:bodyPr>
            <a:normAutofit/>
          </a:bodyPr>
          <a:lstStyle/>
          <a:p>
            <a:r>
              <a:rPr lang="en-AU" b="1" dirty="0">
                <a:solidFill>
                  <a:srgbClr val="FFC000"/>
                </a:solidFill>
                <a:latin typeface="Lato Heavy" panose="020F0502020204030203" pitchFamily="34" charset="0"/>
                <a:ea typeface="Lato Heavy" panose="020F0502020204030203" pitchFamily="34" charset="0"/>
                <a:cs typeface="Lato Heavy" panose="020F0502020204030203" pitchFamily="34" charset="0"/>
              </a:rPr>
              <a:t>Additional VET courses</a:t>
            </a:r>
          </a:p>
        </p:txBody>
      </p:sp>
      <p:sp>
        <p:nvSpPr>
          <p:cNvPr id="3" name="Content Placeholder 2"/>
          <p:cNvSpPr>
            <a:spLocks noGrp="1"/>
          </p:cNvSpPr>
          <p:nvPr>
            <p:ph idx="1"/>
          </p:nvPr>
        </p:nvSpPr>
        <p:spPr/>
        <p:txBody>
          <a:bodyPr>
            <a:normAutofit fontScale="40000" lnSpcReduction="20000"/>
          </a:bodyPr>
          <a:lstStyle/>
          <a:p>
            <a:r>
              <a:rPr lang="en-US" sz="3800" b="1" dirty="0" smtClean="0">
                <a:solidFill>
                  <a:srgbClr val="FFC000"/>
                </a:solidFill>
                <a:latin typeface="Lato Medium" panose="020F0602020204030203"/>
              </a:rPr>
              <a:t>Through LJBC</a:t>
            </a:r>
            <a:endParaRPr lang="en-US" sz="3800" dirty="0" smtClean="0">
              <a:solidFill>
                <a:srgbClr val="FFC000"/>
              </a:solidFill>
              <a:latin typeface="Lato Medium" panose="020F0602020204030203"/>
            </a:endParaRPr>
          </a:p>
          <a:p>
            <a:pPr marL="457200" indent="-457200">
              <a:buFont typeface="Arial" panose="020B0604020202020204" pitchFamily="34" charset="0"/>
              <a:buChar char="•"/>
              <a:tabLst>
                <a:tab pos="5021263" algn="l"/>
              </a:tabLst>
            </a:pPr>
            <a:r>
              <a:rPr lang="en-US" sz="4400" dirty="0" smtClean="0">
                <a:latin typeface="Lato Medium" panose="020F0602020204030203"/>
              </a:rPr>
              <a:t>Certificate III in Music	(1 year)</a:t>
            </a:r>
          </a:p>
          <a:p>
            <a:pPr marL="457200" indent="-457200">
              <a:buFont typeface="Arial" panose="020B0604020202020204" pitchFamily="34" charset="0"/>
              <a:buChar char="•"/>
              <a:tabLst>
                <a:tab pos="5021263" algn="l"/>
              </a:tabLst>
            </a:pPr>
            <a:r>
              <a:rPr lang="en-US" sz="4400" dirty="0" smtClean="0">
                <a:latin typeface="Lato Medium" panose="020F0602020204030203"/>
              </a:rPr>
              <a:t>Certificate IV in Music	(1 year)</a:t>
            </a:r>
          </a:p>
          <a:p>
            <a:pPr marL="457200" indent="-457200">
              <a:buFont typeface="Arial" panose="020B0604020202020204" pitchFamily="34" charset="0"/>
              <a:buChar char="•"/>
            </a:pPr>
            <a:r>
              <a:rPr lang="en-US" sz="4400" dirty="0" smtClean="0">
                <a:latin typeface="Lato Medium" panose="020F0602020204030203"/>
              </a:rPr>
              <a:t>Certificate IV in Work Skills(1 year)                     </a:t>
            </a:r>
          </a:p>
          <a:p>
            <a:endParaRPr lang="en-AU" dirty="0" smtClean="0">
              <a:latin typeface="Lato Medium" panose="020F0602020204030203"/>
            </a:endParaRPr>
          </a:p>
          <a:p>
            <a:r>
              <a:rPr lang="en-AU" sz="3800" b="1" dirty="0" smtClean="0">
                <a:solidFill>
                  <a:srgbClr val="FFC000"/>
                </a:solidFill>
                <a:latin typeface="Lato Medium" panose="020F0602020204030203"/>
              </a:rPr>
              <a:t>Through </a:t>
            </a:r>
            <a:r>
              <a:rPr lang="en-AU" sz="3800" b="1" dirty="0" err="1" smtClean="0">
                <a:solidFill>
                  <a:srgbClr val="FFC000"/>
                </a:solidFill>
                <a:latin typeface="Lato Medium" panose="020F0602020204030203"/>
              </a:rPr>
              <a:t>CareerLink</a:t>
            </a:r>
            <a:r>
              <a:rPr lang="en-AU" sz="3800" b="1" dirty="0" smtClean="0">
                <a:solidFill>
                  <a:srgbClr val="FFC000"/>
                </a:solidFill>
                <a:latin typeface="Lato Medium" panose="020F0602020204030203"/>
              </a:rPr>
              <a:t> 2019</a:t>
            </a:r>
            <a:endParaRPr lang="en-AU" sz="3800" dirty="0" smtClean="0">
              <a:solidFill>
                <a:srgbClr val="FFC000"/>
              </a:solidFill>
              <a:latin typeface="Lato Medium" panose="020F0602020204030203"/>
            </a:endParaRPr>
          </a:p>
          <a:p>
            <a:pPr marL="457200" indent="-457200">
              <a:buFont typeface="Arial" panose="020B0604020202020204" pitchFamily="34" charset="0"/>
              <a:buChar char="•"/>
              <a:tabLst>
                <a:tab pos="5021263" algn="l"/>
              </a:tabLst>
            </a:pPr>
            <a:r>
              <a:rPr lang="en-AU" sz="4200" dirty="0" smtClean="0">
                <a:latin typeface="Lato Medium" panose="020F0602020204030203"/>
              </a:rPr>
              <a:t>Certificate IV in Community Services	(3 Terms + WPL)</a:t>
            </a:r>
          </a:p>
          <a:p>
            <a:pPr marL="457200" indent="-457200">
              <a:buFont typeface="Arial" panose="020B0604020202020204" pitchFamily="34" charset="0"/>
              <a:buChar char="•"/>
              <a:tabLst>
                <a:tab pos="5021263" algn="l"/>
              </a:tabLst>
            </a:pPr>
            <a:r>
              <a:rPr lang="en-US" sz="4200" dirty="0" smtClean="0">
                <a:latin typeface="Lato Medium" panose="020F0602020204030203"/>
              </a:rPr>
              <a:t>Certificate IV in Business	(3 Terms)</a:t>
            </a:r>
          </a:p>
          <a:p>
            <a:pPr marL="457200" indent="-457200">
              <a:buFont typeface="Arial" panose="020B0604020202020204" pitchFamily="34" charset="0"/>
              <a:buChar char="•"/>
              <a:tabLst>
                <a:tab pos="5021263" algn="l"/>
              </a:tabLst>
            </a:pPr>
            <a:r>
              <a:rPr lang="en-US" sz="4200" dirty="0" smtClean="0">
                <a:latin typeface="Lato Medium" panose="020F0602020204030203"/>
              </a:rPr>
              <a:t>Certificate III in Community Services	(3 Terms + WPL)</a:t>
            </a:r>
          </a:p>
          <a:p>
            <a:pPr marL="457200" indent="-457200">
              <a:buFont typeface="Arial" panose="020B0604020202020204" pitchFamily="34" charset="0"/>
              <a:buChar char="•"/>
              <a:tabLst>
                <a:tab pos="5021263" algn="l"/>
              </a:tabLst>
            </a:pPr>
            <a:r>
              <a:rPr lang="en-US" sz="4200" dirty="0" smtClean="0">
                <a:latin typeface="Lato Medium" panose="020F0602020204030203"/>
              </a:rPr>
              <a:t>Certificate III in Education Support	(3 Terms)</a:t>
            </a:r>
          </a:p>
          <a:p>
            <a:pPr marL="457200" indent="-457200">
              <a:buFont typeface="Arial" panose="020B0604020202020204" pitchFamily="34" charset="0"/>
              <a:buChar char="•"/>
              <a:tabLst>
                <a:tab pos="5021263" algn="l"/>
              </a:tabLst>
            </a:pPr>
            <a:r>
              <a:rPr lang="en-US" sz="4200" dirty="0" smtClean="0">
                <a:latin typeface="Lato Medium" panose="020F0602020204030203"/>
              </a:rPr>
              <a:t>Certificate III in Events	(1 Year + WPL)</a:t>
            </a:r>
          </a:p>
          <a:p>
            <a:pPr marL="457200" indent="-457200">
              <a:buFont typeface="Arial" panose="020B0604020202020204" pitchFamily="34" charset="0"/>
              <a:buChar char="•"/>
              <a:tabLst>
                <a:tab pos="5021263" algn="l"/>
              </a:tabLst>
            </a:pPr>
            <a:r>
              <a:rPr lang="en-US" sz="4200" dirty="0" smtClean="0">
                <a:latin typeface="Lato Medium" panose="020F0602020204030203"/>
              </a:rPr>
              <a:t>Certificate II in Retail Cosmetics	(2 Terms)</a:t>
            </a:r>
          </a:p>
          <a:p>
            <a:pPr marL="457200" indent="-457200">
              <a:buFont typeface="Arial" panose="020B0604020202020204" pitchFamily="34" charset="0"/>
              <a:buChar char="•"/>
              <a:tabLst>
                <a:tab pos="5021263" algn="l"/>
              </a:tabLst>
            </a:pPr>
            <a:r>
              <a:rPr lang="en-US" sz="4200" dirty="0" smtClean="0">
                <a:latin typeface="Lato Medium" panose="020F0602020204030203"/>
              </a:rPr>
              <a:t>Certificate II in Automotive	(1 year + WPL)</a:t>
            </a:r>
          </a:p>
          <a:p>
            <a:pPr marL="457200" indent="-457200">
              <a:buFont typeface="Arial" panose="020B0604020202020204" pitchFamily="34" charset="0"/>
              <a:buChar char="•"/>
              <a:tabLst>
                <a:tab pos="5021263" algn="l"/>
              </a:tabLst>
            </a:pPr>
            <a:r>
              <a:rPr lang="en-US" sz="4200" dirty="0" smtClean="0">
                <a:latin typeface="Lato Medium" panose="020F0602020204030203"/>
              </a:rPr>
              <a:t>Certificate III in Business	(1 year)</a:t>
            </a:r>
          </a:p>
          <a:p>
            <a:pPr marL="457200" indent="-457200">
              <a:buFont typeface="Arial" panose="020B0604020202020204" pitchFamily="34" charset="0"/>
              <a:buChar char="•"/>
              <a:tabLst>
                <a:tab pos="5021263" algn="l"/>
              </a:tabLst>
            </a:pPr>
            <a:r>
              <a:rPr lang="en-US" sz="4200" dirty="0" smtClean="0">
                <a:latin typeface="Lato Medium" panose="020F0602020204030203"/>
              </a:rPr>
              <a:t>Certificate III in Early Childhood	(1 year + WPL)</a:t>
            </a:r>
          </a:p>
          <a:p>
            <a:pPr marL="457200" indent="-457200">
              <a:buFont typeface="Arial" panose="020B0604020202020204" pitchFamily="34" charset="0"/>
              <a:buChar char="•"/>
              <a:tabLst>
                <a:tab pos="5021263" algn="l"/>
              </a:tabLst>
            </a:pPr>
            <a:r>
              <a:rPr lang="en-US" sz="4200" dirty="0" smtClean="0">
                <a:latin typeface="Lato Medium" panose="020F0602020204030203"/>
              </a:rPr>
              <a:t>Certificate II in Health Services	(1 year)</a:t>
            </a:r>
          </a:p>
          <a:p>
            <a:endParaRPr lang="en-US" dirty="0">
              <a:latin typeface="Lato Medium" panose="020F0602020204030203"/>
            </a:endParaRPr>
          </a:p>
          <a:p>
            <a:pPr algn="ctr"/>
            <a:r>
              <a:rPr lang="en-US" sz="3500" dirty="0" smtClean="0">
                <a:solidFill>
                  <a:srgbClr val="FFC000"/>
                </a:solidFill>
                <a:latin typeface="Lato Medium" panose="020F0602020204030203"/>
              </a:rPr>
              <a:t>Courses will only run if sufficient numbers</a:t>
            </a:r>
          </a:p>
          <a:p>
            <a:pPr marL="457200" indent="-457200">
              <a:buFont typeface="Arial" panose="020B0604020202020204" pitchFamily="34" charset="0"/>
              <a:buChar char="•"/>
            </a:pPr>
            <a:endParaRPr lang="en-US" dirty="0"/>
          </a:p>
          <a:p>
            <a:endParaRPr lang="en-AU" dirty="0" smtClean="0"/>
          </a:p>
          <a:p>
            <a:endParaRPr lang="en-AU" sz="2400" dirty="0"/>
          </a:p>
          <a:p>
            <a:endParaRPr lang="en-AU" sz="2400" b="1" dirty="0"/>
          </a:p>
          <a:p>
            <a:endParaRPr lang="en-AU" sz="2400" b="1" dirty="0"/>
          </a:p>
        </p:txBody>
      </p:sp>
    </p:spTree>
    <p:extLst>
      <p:ext uri="{BB962C8B-B14F-4D97-AF65-F5344CB8AC3E}">
        <p14:creationId xmlns:p14="http://schemas.microsoft.com/office/powerpoint/2010/main" val="2601680594"/>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426170"/>
          </a:xfrm>
        </p:spPr>
        <p:txBody>
          <a:bodyPr>
            <a:normAutofit fontScale="90000"/>
          </a:bodyPr>
          <a:lstStyle/>
          <a:p>
            <a:r>
              <a:rPr lang="en-AU" sz="2000" b="1" dirty="0">
                <a:solidFill>
                  <a:srgbClr val="FF0000"/>
                </a:solidFill>
              </a:rPr>
              <a:t/>
            </a:r>
            <a:br>
              <a:rPr lang="en-AU" sz="2000" b="1" dirty="0">
                <a:solidFill>
                  <a:srgbClr val="FF0000"/>
                </a:solidFill>
              </a:rPr>
            </a:br>
            <a:r>
              <a:rPr lang="en-AU" sz="2200" b="1" dirty="0">
                <a:solidFill>
                  <a:srgbClr val="FFC000"/>
                </a:solidFill>
                <a:latin typeface="Lato Medium" panose="020F0602020204030203"/>
              </a:rPr>
              <a:t>AUSTRALIAN QUALIFICATIONS FRAMEWORK</a:t>
            </a:r>
            <a:r>
              <a:rPr lang="en-AU" sz="2000" dirty="0">
                <a:solidFill>
                  <a:srgbClr val="FFC000"/>
                </a:solidFill>
                <a:latin typeface="Lato Medium" panose="020F0602020204030203"/>
              </a:rPr>
              <a:t/>
            </a:r>
            <a:br>
              <a:rPr lang="en-AU" sz="2000" dirty="0">
                <a:solidFill>
                  <a:srgbClr val="FFC000"/>
                </a:solidFill>
                <a:latin typeface="Lato Medium" panose="020F0602020204030203"/>
              </a:rPr>
            </a:br>
            <a:r>
              <a:rPr lang="en-AU" sz="2000" dirty="0">
                <a:latin typeface="Lato Medium" panose="020F0602020204030203"/>
              </a:rPr>
              <a:t>This framework demonstrates the value of VET qualifications for students and the pathway from TAFE into university. Through the College we give students access to </a:t>
            </a:r>
            <a:r>
              <a:rPr lang="en-AU" sz="2000" dirty="0" smtClean="0">
                <a:latin typeface="Lato Medium" panose="020F0602020204030203"/>
              </a:rPr>
              <a:t>Certificate </a:t>
            </a:r>
            <a:r>
              <a:rPr lang="en-AU" sz="2000" dirty="0">
                <a:latin typeface="Lato Medium" panose="020F0602020204030203"/>
              </a:rPr>
              <a:t>levels from I to IV. Completion of a </a:t>
            </a:r>
            <a:r>
              <a:rPr lang="en-AU" sz="2000" dirty="0" smtClean="0">
                <a:latin typeface="Lato Medium" panose="020F0602020204030203"/>
              </a:rPr>
              <a:t>Certificate </a:t>
            </a:r>
            <a:r>
              <a:rPr lang="en-AU" sz="2000" dirty="0">
                <a:latin typeface="Lato Medium" panose="020F0602020204030203"/>
              </a:rPr>
              <a:t>IV can assist students enrolling into a number of universities.</a:t>
            </a:r>
          </a:p>
        </p:txBody>
      </p:sp>
      <p:graphicFrame>
        <p:nvGraphicFramePr>
          <p:cNvPr id="4" name="Content Placeholder 3"/>
          <p:cNvGraphicFramePr>
            <a:graphicFrameLocks noGrp="1"/>
          </p:cNvGraphicFramePr>
          <p:nvPr>
            <p:ph idx="1"/>
            <p:extLst/>
          </p:nvPr>
        </p:nvGraphicFramePr>
        <p:xfrm>
          <a:off x="1847529" y="1916830"/>
          <a:ext cx="8496943" cy="4608510"/>
        </p:xfrm>
        <a:graphic>
          <a:graphicData uri="http://schemas.openxmlformats.org/drawingml/2006/table">
            <a:tbl>
              <a:tblPr firstRow="1" firstCol="1" bandRow="1">
                <a:tableStyleId>{5C22544A-7EE6-4342-B048-85BDC9FD1C3A}</a:tableStyleId>
              </a:tblPr>
              <a:tblGrid>
                <a:gridCol w="3169958">
                  <a:extLst>
                    <a:ext uri="{9D8B030D-6E8A-4147-A177-3AD203B41FA5}">
                      <a16:colId xmlns:a16="http://schemas.microsoft.com/office/drawing/2014/main" xmlns="" val="20000"/>
                    </a:ext>
                  </a:extLst>
                </a:gridCol>
                <a:gridCol w="2663049">
                  <a:extLst>
                    <a:ext uri="{9D8B030D-6E8A-4147-A177-3AD203B41FA5}">
                      <a16:colId xmlns:a16="http://schemas.microsoft.com/office/drawing/2014/main" xmlns="" val="20001"/>
                    </a:ext>
                  </a:extLst>
                </a:gridCol>
                <a:gridCol w="2663936">
                  <a:extLst>
                    <a:ext uri="{9D8B030D-6E8A-4147-A177-3AD203B41FA5}">
                      <a16:colId xmlns:a16="http://schemas.microsoft.com/office/drawing/2014/main" xmlns="" val="20002"/>
                    </a:ext>
                  </a:extLst>
                </a:gridCol>
              </a:tblGrid>
              <a:tr h="327016">
                <a:tc>
                  <a:txBody>
                    <a:bodyPr/>
                    <a:lstStyle/>
                    <a:p>
                      <a:pPr>
                        <a:lnSpc>
                          <a:spcPct val="107000"/>
                        </a:lnSpc>
                        <a:spcAft>
                          <a:spcPts val="0"/>
                        </a:spcAft>
                      </a:pPr>
                      <a:r>
                        <a:rPr lang="en-AU" sz="1600" dirty="0">
                          <a:effectLst/>
                        </a:rPr>
                        <a:t>SCHOOL</a:t>
                      </a:r>
                      <a:endParaRPr lang="en-AU"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0"/>
                        </a:spcAft>
                      </a:pPr>
                      <a:r>
                        <a:rPr lang="en-AU" sz="1600" dirty="0">
                          <a:effectLst/>
                        </a:rPr>
                        <a:t>TAFEWA</a:t>
                      </a:r>
                      <a:endParaRPr lang="en-AU"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0"/>
                        </a:spcAft>
                      </a:pPr>
                      <a:r>
                        <a:rPr lang="en-AU" sz="1600" dirty="0">
                          <a:effectLst/>
                        </a:rPr>
                        <a:t>UNIVERSITY</a:t>
                      </a:r>
                      <a:endParaRPr lang="en-AU"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xmlns="" val="10000"/>
                  </a:ext>
                </a:extLst>
              </a:tr>
              <a:tr h="327016">
                <a:tc>
                  <a:txBody>
                    <a:bodyPr/>
                    <a:lstStyle/>
                    <a:p>
                      <a:pPr>
                        <a:lnSpc>
                          <a:spcPct val="107000"/>
                        </a:lnSpc>
                        <a:spcAft>
                          <a:spcPts val="0"/>
                        </a:spcAft>
                      </a:pPr>
                      <a:r>
                        <a:rPr lang="en-AU" sz="1100" dirty="0">
                          <a:effectLst/>
                        </a:rPr>
                        <a:t> </a:t>
                      </a:r>
                      <a:endParaRPr lang="en-AU"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0"/>
                        </a:spcAft>
                      </a:pPr>
                      <a:r>
                        <a:rPr lang="en-AU" sz="1100" dirty="0">
                          <a:effectLst/>
                        </a:rPr>
                        <a:t> </a:t>
                      </a:r>
                      <a:endParaRPr lang="en-AU"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0"/>
                        </a:spcAft>
                      </a:pPr>
                      <a:r>
                        <a:rPr lang="en-AU" sz="1100" dirty="0">
                          <a:effectLst/>
                        </a:rPr>
                        <a:t>Doctoral Degree</a:t>
                      </a:r>
                      <a:endParaRPr lang="en-AU"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xmlns="" val="10001"/>
                  </a:ext>
                </a:extLst>
              </a:tr>
              <a:tr h="327016">
                <a:tc>
                  <a:txBody>
                    <a:bodyPr/>
                    <a:lstStyle/>
                    <a:p>
                      <a:pPr>
                        <a:lnSpc>
                          <a:spcPct val="107000"/>
                        </a:lnSpc>
                        <a:spcAft>
                          <a:spcPts val="0"/>
                        </a:spcAft>
                      </a:pPr>
                      <a:r>
                        <a:rPr lang="en-AU" sz="1100" dirty="0">
                          <a:effectLst/>
                        </a:rPr>
                        <a:t> </a:t>
                      </a:r>
                      <a:endParaRPr lang="en-AU"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0"/>
                        </a:spcAft>
                      </a:pPr>
                      <a:r>
                        <a:rPr lang="en-AU" sz="1100" dirty="0">
                          <a:effectLst/>
                        </a:rPr>
                        <a:t> </a:t>
                      </a:r>
                      <a:endParaRPr lang="en-AU"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0"/>
                        </a:spcAft>
                      </a:pPr>
                      <a:r>
                        <a:rPr lang="en-AU" sz="1100" dirty="0">
                          <a:effectLst/>
                        </a:rPr>
                        <a:t>Master’s Degree</a:t>
                      </a:r>
                      <a:endParaRPr lang="en-AU"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xmlns="" val="10002"/>
                  </a:ext>
                </a:extLst>
              </a:tr>
              <a:tr h="327016">
                <a:tc>
                  <a:txBody>
                    <a:bodyPr/>
                    <a:lstStyle/>
                    <a:p>
                      <a:pPr>
                        <a:lnSpc>
                          <a:spcPct val="107000"/>
                        </a:lnSpc>
                        <a:spcAft>
                          <a:spcPts val="0"/>
                        </a:spcAft>
                      </a:pPr>
                      <a:r>
                        <a:rPr lang="en-AU" sz="1100" dirty="0">
                          <a:effectLst/>
                        </a:rPr>
                        <a:t> </a:t>
                      </a:r>
                      <a:endParaRPr lang="en-AU"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0"/>
                        </a:spcAft>
                      </a:pPr>
                      <a:r>
                        <a:rPr lang="en-AU" sz="1100" dirty="0">
                          <a:effectLst/>
                        </a:rPr>
                        <a:t> </a:t>
                      </a:r>
                      <a:endParaRPr lang="en-AU"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0"/>
                        </a:spcAft>
                      </a:pPr>
                      <a:r>
                        <a:rPr lang="en-AU" sz="1100" dirty="0">
                          <a:effectLst/>
                        </a:rPr>
                        <a:t>Graduate Diploma</a:t>
                      </a:r>
                      <a:endParaRPr lang="en-AU"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xmlns="" val="10003"/>
                  </a:ext>
                </a:extLst>
              </a:tr>
              <a:tr h="327016">
                <a:tc>
                  <a:txBody>
                    <a:bodyPr/>
                    <a:lstStyle/>
                    <a:p>
                      <a:pPr>
                        <a:lnSpc>
                          <a:spcPct val="107000"/>
                        </a:lnSpc>
                        <a:spcAft>
                          <a:spcPts val="0"/>
                        </a:spcAft>
                      </a:pPr>
                      <a:r>
                        <a:rPr lang="en-AU" sz="1100" dirty="0">
                          <a:effectLst/>
                        </a:rPr>
                        <a:t> </a:t>
                      </a:r>
                      <a:endParaRPr lang="en-AU"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0"/>
                        </a:spcAft>
                      </a:pPr>
                      <a:r>
                        <a:rPr lang="en-AU" sz="1100" dirty="0">
                          <a:effectLst/>
                        </a:rPr>
                        <a:t> </a:t>
                      </a:r>
                      <a:endParaRPr lang="en-AU"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0"/>
                        </a:spcAft>
                      </a:pPr>
                      <a:r>
                        <a:rPr lang="en-AU" sz="1100" dirty="0">
                          <a:effectLst/>
                        </a:rPr>
                        <a:t>Graduate Certificate</a:t>
                      </a:r>
                      <a:endParaRPr lang="en-AU"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xmlns="" val="10004"/>
                  </a:ext>
                </a:extLst>
              </a:tr>
              <a:tr h="327016">
                <a:tc>
                  <a:txBody>
                    <a:bodyPr/>
                    <a:lstStyle/>
                    <a:p>
                      <a:pPr>
                        <a:lnSpc>
                          <a:spcPct val="107000"/>
                        </a:lnSpc>
                        <a:spcAft>
                          <a:spcPts val="0"/>
                        </a:spcAft>
                      </a:pPr>
                      <a:r>
                        <a:rPr lang="en-AU" sz="1100" dirty="0">
                          <a:effectLst/>
                        </a:rPr>
                        <a:t> </a:t>
                      </a:r>
                      <a:endParaRPr lang="en-AU"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0"/>
                        </a:spcAft>
                      </a:pPr>
                      <a:r>
                        <a:rPr lang="en-AU" sz="1100" dirty="0">
                          <a:effectLst/>
                        </a:rPr>
                        <a:t> </a:t>
                      </a:r>
                      <a:endParaRPr lang="en-AU"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0"/>
                        </a:spcAft>
                      </a:pPr>
                      <a:r>
                        <a:rPr lang="en-AU" sz="1100" dirty="0">
                          <a:effectLst/>
                        </a:rPr>
                        <a:t>Bachelor’s Degree</a:t>
                      </a:r>
                      <a:endParaRPr lang="en-AU"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xmlns="" val="10005"/>
                  </a:ext>
                </a:extLst>
              </a:tr>
              <a:tr h="669175">
                <a:tc>
                  <a:txBody>
                    <a:bodyPr/>
                    <a:lstStyle/>
                    <a:p>
                      <a:pPr>
                        <a:lnSpc>
                          <a:spcPct val="107000"/>
                        </a:lnSpc>
                        <a:spcAft>
                          <a:spcPts val="0"/>
                        </a:spcAft>
                      </a:pPr>
                      <a:r>
                        <a:rPr lang="en-AU" sz="1100" dirty="0">
                          <a:effectLst/>
                        </a:rPr>
                        <a:t> </a:t>
                      </a:r>
                      <a:endParaRPr lang="en-AU"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0"/>
                        </a:spcAft>
                      </a:pPr>
                      <a:r>
                        <a:rPr lang="en-AU" sz="1100" dirty="0">
                          <a:effectLst/>
                        </a:rPr>
                        <a:t>Associate Degree/Advanced Diploma</a:t>
                      </a:r>
                      <a:endParaRPr lang="en-AU"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0"/>
                        </a:spcAft>
                      </a:pPr>
                      <a:r>
                        <a:rPr lang="en-AU" sz="1100" dirty="0">
                          <a:effectLst/>
                        </a:rPr>
                        <a:t>Associate Degree/Advanced Diploma</a:t>
                      </a:r>
                      <a:endParaRPr lang="en-AU"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xmlns="" val="10006"/>
                  </a:ext>
                </a:extLst>
              </a:tr>
              <a:tr h="327016">
                <a:tc>
                  <a:txBody>
                    <a:bodyPr/>
                    <a:lstStyle/>
                    <a:p>
                      <a:pPr>
                        <a:lnSpc>
                          <a:spcPct val="107000"/>
                        </a:lnSpc>
                        <a:spcAft>
                          <a:spcPts val="0"/>
                        </a:spcAft>
                      </a:pPr>
                      <a:r>
                        <a:rPr lang="en-AU" sz="1100" dirty="0">
                          <a:effectLst/>
                        </a:rPr>
                        <a:t> </a:t>
                      </a:r>
                      <a:endParaRPr lang="en-AU"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0"/>
                        </a:spcAft>
                      </a:pPr>
                      <a:r>
                        <a:rPr lang="en-AU" sz="1100" dirty="0">
                          <a:effectLst/>
                        </a:rPr>
                        <a:t>Diploma</a:t>
                      </a:r>
                      <a:endParaRPr lang="en-AU"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0"/>
                        </a:spcAft>
                      </a:pPr>
                      <a:r>
                        <a:rPr lang="en-AU" sz="1100" dirty="0">
                          <a:effectLst/>
                        </a:rPr>
                        <a:t>Diploma</a:t>
                      </a:r>
                      <a:endParaRPr lang="en-AU"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xmlns="" val="10007"/>
                  </a:ext>
                </a:extLst>
              </a:tr>
              <a:tr h="327016">
                <a:tc>
                  <a:txBody>
                    <a:bodyPr/>
                    <a:lstStyle/>
                    <a:p>
                      <a:pPr>
                        <a:lnSpc>
                          <a:spcPct val="107000"/>
                        </a:lnSpc>
                        <a:spcAft>
                          <a:spcPts val="0"/>
                        </a:spcAft>
                      </a:pPr>
                      <a:r>
                        <a:rPr lang="en-AU" sz="1100" dirty="0">
                          <a:effectLst/>
                        </a:rPr>
                        <a:t> </a:t>
                      </a:r>
                      <a:endParaRPr lang="en-AU"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0"/>
                        </a:spcAft>
                      </a:pPr>
                      <a:r>
                        <a:rPr lang="en-AU" sz="1100" dirty="0">
                          <a:effectLst/>
                          <a:highlight>
                            <a:srgbClr val="FFFF00"/>
                          </a:highlight>
                        </a:rPr>
                        <a:t>Certificate </a:t>
                      </a:r>
                      <a:r>
                        <a:rPr lang="en-AU" sz="1100" dirty="0" smtClean="0">
                          <a:effectLst/>
                          <a:highlight>
                            <a:srgbClr val="FFFF00"/>
                          </a:highlight>
                        </a:rPr>
                        <a:t>IV                 </a:t>
                      </a:r>
                      <a:endParaRPr lang="en-AU"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0"/>
                        </a:spcAft>
                      </a:pPr>
                      <a:r>
                        <a:rPr lang="en-AU" sz="1100" dirty="0">
                          <a:effectLst/>
                        </a:rPr>
                        <a:t> </a:t>
                      </a:r>
                      <a:endParaRPr lang="en-AU"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xmlns="" val="10008"/>
                  </a:ext>
                </a:extLst>
              </a:tr>
              <a:tr h="669175">
                <a:tc>
                  <a:txBody>
                    <a:bodyPr/>
                    <a:lstStyle/>
                    <a:p>
                      <a:pPr>
                        <a:lnSpc>
                          <a:spcPct val="107000"/>
                        </a:lnSpc>
                        <a:spcAft>
                          <a:spcPts val="0"/>
                        </a:spcAft>
                      </a:pPr>
                      <a:r>
                        <a:rPr lang="en-AU" sz="1600" dirty="0">
                          <a:effectLst/>
                        </a:rPr>
                        <a:t>Western Australian </a:t>
                      </a:r>
                    </a:p>
                    <a:p>
                      <a:pPr>
                        <a:lnSpc>
                          <a:spcPct val="107000"/>
                        </a:lnSpc>
                        <a:spcAft>
                          <a:spcPts val="0"/>
                        </a:spcAft>
                      </a:pPr>
                      <a:r>
                        <a:rPr lang="en-AU" sz="1600" dirty="0">
                          <a:effectLst/>
                        </a:rPr>
                        <a:t>Certificate of Education</a:t>
                      </a:r>
                      <a:endParaRPr lang="en-AU" sz="16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0"/>
                        </a:spcAft>
                      </a:pPr>
                      <a:r>
                        <a:rPr lang="en-AU" sz="1100" dirty="0">
                          <a:effectLst/>
                        </a:rPr>
                        <a:t>Certificate III</a:t>
                      </a:r>
                      <a:endParaRPr lang="en-AU"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0"/>
                        </a:spcAft>
                      </a:pPr>
                      <a:r>
                        <a:rPr lang="en-AU" sz="1100" dirty="0">
                          <a:effectLst/>
                        </a:rPr>
                        <a:t> </a:t>
                      </a:r>
                      <a:endParaRPr lang="en-AU"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xmlns="" val="10009"/>
                  </a:ext>
                </a:extLst>
              </a:tr>
              <a:tr h="327016">
                <a:tc>
                  <a:txBody>
                    <a:bodyPr/>
                    <a:lstStyle/>
                    <a:p>
                      <a:pPr>
                        <a:lnSpc>
                          <a:spcPct val="107000"/>
                        </a:lnSpc>
                        <a:spcAft>
                          <a:spcPts val="0"/>
                        </a:spcAft>
                      </a:pPr>
                      <a:r>
                        <a:rPr lang="en-AU" sz="1100" dirty="0">
                          <a:effectLst/>
                        </a:rPr>
                        <a:t> </a:t>
                      </a:r>
                      <a:endParaRPr lang="en-AU"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0"/>
                        </a:spcAft>
                      </a:pPr>
                      <a:r>
                        <a:rPr lang="en-AU" sz="1100" dirty="0">
                          <a:effectLst/>
                        </a:rPr>
                        <a:t>Certificate II</a:t>
                      </a:r>
                      <a:endParaRPr lang="en-AU"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0"/>
                        </a:spcAft>
                      </a:pPr>
                      <a:r>
                        <a:rPr lang="en-AU" sz="1100" dirty="0">
                          <a:effectLst/>
                        </a:rPr>
                        <a:t> </a:t>
                      </a:r>
                      <a:endParaRPr lang="en-AU"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xmlns="" val="10010"/>
                  </a:ext>
                </a:extLst>
              </a:tr>
              <a:tr h="327016">
                <a:tc>
                  <a:txBody>
                    <a:bodyPr/>
                    <a:lstStyle/>
                    <a:p>
                      <a:pPr>
                        <a:lnSpc>
                          <a:spcPct val="107000"/>
                        </a:lnSpc>
                        <a:spcAft>
                          <a:spcPts val="0"/>
                        </a:spcAft>
                      </a:pPr>
                      <a:r>
                        <a:rPr lang="en-AU" sz="1100" dirty="0">
                          <a:effectLst/>
                        </a:rPr>
                        <a:t> </a:t>
                      </a:r>
                      <a:endParaRPr lang="en-AU"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0"/>
                        </a:spcAft>
                      </a:pPr>
                      <a:r>
                        <a:rPr lang="en-AU" sz="1100" dirty="0">
                          <a:effectLst/>
                        </a:rPr>
                        <a:t>Certificate I</a:t>
                      </a:r>
                      <a:endParaRPr lang="en-AU"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0"/>
                        </a:spcAft>
                      </a:pPr>
                      <a:r>
                        <a:rPr lang="en-AU" sz="1100" dirty="0">
                          <a:effectLst/>
                        </a:rPr>
                        <a:t> </a:t>
                      </a:r>
                      <a:endParaRPr lang="en-AU"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xmlns="" val="10011"/>
                  </a:ext>
                </a:extLst>
              </a:tr>
            </a:tbl>
          </a:graphicData>
        </a:graphic>
      </p:graphicFrame>
      <p:sp>
        <p:nvSpPr>
          <p:cNvPr id="5" name="Rectangle 1"/>
          <p:cNvSpPr>
            <a:spLocks noChangeArrowheads="1"/>
          </p:cNvSpPr>
          <p:nvPr/>
        </p:nvSpPr>
        <p:spPr bwMode="auto">
          <a:xfrm>
            <a:off x="-284680" y="90101"/>
            <a:ext cx="12761362"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algn="ctr" eaLnBrk="0" fontAlgn="base" hangingPunct="0">
              <a:spcBef>
                <a:spcPct val="0"/>
              </a:spcBef>
              <a:spcAft>
                <a:spcPct val="0"/>
              </a:spcAft>
            </a:pPr>
            <a:r>
              <a:rPr lang="en-AU" altLang="en-US" sz="1200" b="1" dirty="0">
                <a:latin typeface="Calibri" panose="020F0502020204030204" pitchFamily="34" charset="0"/>
                <a:ea typeface="Calibri" panose="020F0502020204030204" pitchFamily="34" charset="0"/>
                <a:cs typeface="Times New Roman" panose="02020603050405020304" pitchFamily="18" charset="0"/>
              </a:rPr>
              <a:t>AUSTRALIAN QUALIFICATION FRAMEWORK</a:t>
            </a:r>
            <a:endParaRPr lang="en-AU" altLang="en-US" dirty="0">
              <a:latin typeface="Arial" panose="020B0604020202020204" pitchFamily="34" charset="0"/>
            </a:endParaRPr>
          </a:p>
        </p:txBody>
      </p:sp>
      <p:cxnSp>
        <p:nvCxnSpPr>
          <p:cNvPr id="13" name="Straight Arrow Connector 12"/>
          <p:cNvCxnSpPr/>
          <p:nvPr/>
        </p:nvCxnSpPr>
        <p:spPr>
          <a:xfrm flipV="1">
            <a:off x="5879976" y="3645024"/>
            <a:ext cx="1849569" cy="1296144"/>
          </a:xfrm>
          <a:prstGeom prst="straightConnector1">
            <a:avLst/>
          </a:prstGeom>
          <a:ln>
            <a:tailEnd type="triangle"/>
          </a:ln>
        </p:spPr>
        <p:style>
          <a:lnRef idx="1">
            <a:schemeClr val="accent2"/>
          </a:lnRef>
          <a:fillRef idx="0">
            <a:schemeClr val="accent2"/>
          </a:fillRef>
          <a:effectRef idx="0">
            <a:schemeClr val="accent2"/>
          </a:effectRef>
          <a:fontRef idx="minor">
            <a:schemeClr val="tx1"/>
          </a:fontRef>
        </p:style>
      </p:cxnSp>
    </p:spTree>
    <p:extLst>
      <p:ext uri="{BB962C8B-B14F-4D97-AF65-F5344CB8AC3E}">
        <p14:creationId xmlns:p14="http://schemas.microsoft.com/office/powerpoint/2010/main" val="130913372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AU" dirty="0" smtClean="0">
                <a:latin typeface="Lato Heavy" panose="020F0502020204030203" pitchFamily="34" charset="0"/>
                <a:ea typeface="Lato Heavy" panose="020F0502020204030203" pitchFamily="34" charset="0"/>
                <a:cs typeface="Lato Heavy" panose="020F0502020204030203" pitchFamily="34" charset="0"/>
              </a:rPr>
              <a:t>Please visit the </a:t>
            </a:r>
            <a:r>
              <a:rPr lang="en-AU" b="1" dirty="0" smtClean="0">
                <a:latin typeface="Lato Heavy" panose="020F0502020204030203" pitchFamily="34" charset="0"/>
                <a:ea typeface="Lato Heavy" panose="020F0502020204030203" pitchFamily="34" charset="0"/>
                <a:cs typeface="Lato Heavy" panose="020F0502020204030203" pitchFamily="34" charset="0"/>
              </a:rPr>
              <a:t>Careers webpage</a:t>
            </a:r>
            <a:r>
              <a:rPr lang="en-AU" dirty="0" smtClean="0">
                <a:latin typeface="Lato Heavy" panose="020F0502020204030203" pitchFamily="34" charset="0"/>
                <a:ea typeface="Lato Heavy" panose="020F0502020204030203" pitchFamily="34" charset="0"/>
                <a:cs typeface="Lato Heavy" panose="020F0502020204030203" pitchFamily="34" charset="0"/>
              </a:rPr>
              <a:t/>
            </a:r>
            <a:br>
              <a:rPr lang="en-AU" dirty="0" smtClean="0">
                <a:latin typeface="Lato Heavy" panose="020F0502020204030203" pitchFamily="34" charset="0"/>
                <a:ea typeface="Lato Heavy" panose="020F0502020204030203" pitchFamily="34" charset="0"/>
                <a:cs typeface="Lato Heavy" panose="020F0502020204030203" pitchFamily="34" charset="0"/>
              </a:rPr>
            </a:br>
            <a:r>
              <a:rPr lang="en-AU" dirty="0" smtClean="0">
                <a:latin typeface="Lato Heavy" panose="020F0502020204030203" pitchFamily="34" charset="0"/>
                <a:ea typeface="Lato Heavy" panose="020F0502020204030203" pitchFamily="34" charset="0"/>
                <a:cs typeface="Lato Heavy" panose="020F0502020204030203" pitchFamily="34" charset="0"/>
              </a:rPr>
              <a:t>on the LJBC website</a:t>
            </a:r>
            <a:endParaRPr lang="en-AU" dirty="0">
              <a:latin typeface="Lato Heavy" panose="020F0502020204030203" pitchFamily="34" charset="0"/>
              <a:ea typeface="Lato Heavy" panose="020F0502020204030203" pitchFamily="34" charset="0"/>
              <a:cs typeface="Lato Heavy" panose="020F0502020204030203" pitchFamily="34" charset="0"/>
            </a:endParaRPr>
          </a:p>
        </p:txBody>
      </p:sp>
      <p:pic>
        <p:nvPicPr>
          <p:cNvPr id="5" name="Picture 4"/>
          <p:cNvPicPr>
            <a:picLocks noChangeAspect="1"/>
          </p:cNvPicPr>
          <p:nvPr/>
        </p:nvPicPr>
        <p:blipFill>
          <a:blip r:embed="rId2"/>
          <a:stretch>
            <a:fillRect/>
          </a:stretch>
        </p:blipFill>
        <p:spPr>
          <a:xfrm>
            <a:off x="2531604" y="1628800"/>
            <a:ext cx="7128792" cy="4561704"/>
          </a:xfrm>
          <a:prstGeom prst="rect">
            <a:avLst/>
          </a:prstGeom>
        </p:spPr>
      </p:pic>
    </p:spTree>
    <p:extLst>
      <p:ext uri="{BB962C8B-B14F-4D97-AF65-F5344CB8AC3E}">
        <p14:creationId xmlns:p14="http://schemas.microsoft.com/office/powerpoint/2010/main" val="129779993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AU" b="1" dirty="0">
                <a:latin typeface="Lato Heavy" panose="020F0502020204030203" pitchFamily="34" charset="0"/>
                <a:ea typeface="Lato Heavy" panose="020F0502020204030203" pitchFamily="34" charset="0"/>
                <a:cs typeface="Lato Heavy" panose="020F0502020204030203" pitchFamily="34" charset="0"/>
              </a:rPr>
              <a:t>Any Questions?</a:t>
            </a:r>
          </a:p>
        </p:txBody>
      </p:sp>
      <p:sp>
        <p:nvSpPr>
          <p:cNvPr id="3" name="Content Placeholder 2"/>
          <p:cNvSpPr>
            <a:spLocks noGrp="1"/>
          </p:cNvSpPr>
          <p:nvPr>
            <p:ph idx="1"/>
          </p:nvPr>
        </p:nvSpPr>
        <p:spPr>
          <a:xfrm>
            <a:off x="609600" y="1772816"/>
            <a:ext cx="10972800" cy="4525963"/>
          </a:xfrm>
        </p:spPr>
        <p:txBody>
          <a:bodyPr>
            <a:normAutofit/>
          </a:bodyPr>
          <a:lstStyle/>
          <a:p>
            <a:endParaRPr lang="en-AU" dirty="0" smtClean="0"/>
          </a:p>
          <a:p>
            <a:pPr algn="ctr"/>
            <a:r>
              <a:rPr lang="en-AU" sz="3200" b="1" dirty="0">
                <a:latin typeface="Lato Medium" panose="020F0602020204030203"/>
              </a:rPr>
              <a:t>Please talk to me after this session in the  </a:t>
            </a:r>
          </a:p>
          <a:p>
            <a:pPr algn="ctr"/>
            <a:r>
              <a:rPr lang="en-AU" sz="3200" b="1" dirty="0">
                <a:latin typeface="Lato Medium" panose="020F0602020204030203"/>
              </a:rPr>
              <a:t>   Technology Building at the Careers display</a:t>
            </a:r>
          </a:p>
          <a:p>
            <a:pPr algn="ctr"/>
            <a:endParaRPr lang="en-AU" sz="3200" b="1" dirty="0">
              <a:latin typeface="Lato Medium" panose="020F0602020204030203"/>
            </a:endParaRPr>
          </a:p>
          <a:p>
            <a:pPr algn="ctr"/>
            <a:endParaRPr lang="en-AU" sz="3200" b="1" dirty="0">
              <a:latin typeface="Lato Medium" panose="020F0602020204030203"/>
            </a:endParaRPr>
          </a:p>
          <a:p>
            <a:pPr algn="ctr"/>
            <a:r>
              <a:rPr lang="en-AU" sz="3200" b="1" dirty="0">
                <a:latin typeface="Lato Medium" panose="020F0602020204030203"/>
              </a:rPr>
              <a:t>Thank you!</a:t>
            </a:r>
          </a:p>
          <a:p>
            <a:endParaRPr lang="en-AU" sz="3600" b="1" dirty="0"/>
          </a:p>
          <a:p>
            <a:endParaRPr lang="en-AU" dirty="0"/>
          </a:p>
        </p:txBody>
      </p:sp>
    </p:spTree>
    <p:extLst>
      <p:ext uri="{BB962C8B-B14F-4D97-AF65-F5344CB8AC3E}">
        <p14:creationId xmlns:p14="http://schemas.microsoft.com/office/powerpoint/2010/main" val="2777670669"/>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Custom 3">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FFFF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K-12 template" id="{AF3E0871-768F-4B9A-B6ED-8C288603C2FD}" vid="{EF84022A-7202-4E0C-AB7E-89D085C7F3B2}"/>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K-12 template</Template>
  <TotalTime>523</TotalTime>
  <Words>158</Words>
  <Application>Microsoft Office PowerPoint</Application>
  <PresentationFormat>Widescreen</PresentationFormat>
  <Paragraphs>88</Paragraphs>
  <Slides>7</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7</vt:i4>
      </vt:variant>
    </vt:vector>
  </HeadingPairs>
  <TitlesOfParts>
    <vt:vector size="13" baseType="lpstr">
      <vt:lpstr>Arial</vt:lpstr>
      <vt:lpstr>Calibri</vt:lpstr>
      <vt:lpstr>Lato Heavy</vt:lpstr>
      <vt:lpstr>Lato Medium</vt:lpstr>
      <vt:lpstr>Times New Roman</vt:lpstr>
      <vt:lpstr>Office Theme</vt:lpstr>
      <vt:lpstr>PowerPoint Presentation</vt:lpstr>
      <vt:lpstr>Different pathways Same opportunities</vt:lpstr>
      <vt:lpstr>VET through LJBC</vt:lpstr>
      <vt:lpstr>Additional VET courses</vt:lpstr>
      <vt:lpstr> AUSTRALIAN QUALIFICATIONS FRAMEWORK This framework demonstrates the value of VET qualifications for students and the pathway from TAFE into university. Through the College we give students access to Certificate levels from I to IV. Completion of a Certificate IV can assist students enrolling into a number of universities.</vt:lpstr>
      <vt:lpstr>Please visit the Careers webpage on the LJBC website</vt:lpstr>
      <vt:lpstr>Any Questions?</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Dawn Clements</dc:creator>
  <cp:lastModifiedBy>Karlien Kemp</cp:lastModifiedBy>
  <cp:revision>75</cp:revision>
  <cp:lastPrinted>2018-07-12T00:29:34Z</cp:lastPrinted>
  <dcterms:created xsi:type="dcterms:W3CDTF">2016-01-19T06:36:59Z</dcterms:created>
  <dcterms:modified xsi:type="dcterms:W3CDTF">2018-07-20T05:58:08Z</dcterms:modified>
</cp:coreProperties>
</file>