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handoutMasterIdLst>
    <p:handoutMasterId r:id="rId18"/>
  </p:handoutMasterIdLst>
  <p:sldIdLst>
    <p:sldId id="278" r:id="rId2"/>
    <p:sldId id="274" r:id="rId3"/>
    <p:sldId id="259" r:id="rId4"/>
    <p:sldId id="260" r:id="rId5"/>
    <p:sldId id="261" r:id="rId6"/>
    <p:sldId id="262" r:id="rId7"/>
    <p:sldId id="264" r:id="rId8"/>
    <p:sldId id="276" r:id="rId9"/>
    <p:sldId id="266" r:id="rId10"/>
    <p:sldId id="267" r:id="rId11"/>
    <p:sldId id="268" r:id="rId12"/>
    <p:sldId id="269" r:id="rId13"/>
    <p:sldId id="270" r:id="rId14"/>
    <p:sldId id="271" r:id="rId15"/>
    <p:sldId id="275" r:id="rId16"/>
  </p:sldIdLst>
  <p:sldSz cx="12192000" cy="6858000"/>
  <p:notesSz cx="6807200" cy="99393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C231"/>
    <a:srgbClr val="7CA0D4"/>
    <a:srgbClr val="05002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5" autoAdjust="0"/>
    <p:restoredTop sz="94660"/>
  </p:normalViewPr>
  <p:slideViewPr>
    <p:cSldViewPr>
      <p:cViewPr varScale="1">
        <p:scale>
          <a:sx n="73" d="100"/>
          <a:sy n="73" d="100"/>
        </p:scale>
        <p:origin x="318"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787" cy="498693"/>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sz="quarter" idx="1"/>
          </p:nvPr>
        </p:nvSpPr>
        <p:spPr>
          <a:xfrm>
            <a:off x="3855838" y="1"/>
            <a:ext cx="2949787" cy="498693"/>
          </a:xfrm>
          <a:prstGeom prst="rect">
            <a:avLst/>
          </a:prstGeom>
        </p:spPr>
        <p:txBody>
          <a:bodyPr vert="horz" lIns="91440" tIns="45720" rIns="91440" bIns="45720" rtlCol="0"/>
          <a:lstStyle>
            <a:lvl1pPr algn="r">
              <a:defRPr sz="1200"/>
            </a:lvl1pPr>
          </a:lstStyle>
          <a:p>
            <a:fld id="{BC2A0440-370B-432C-A27D-1B91D98C7D12}" type="datetimeFigureOut">
              <a:rPr lang="en-AU" smtClean="0"/>
              <a:t>20/07/2018</a:t>
            </a:fld>
            <a:endParaRPr lang="en-AU" dirty="0"/>
          </a:p>
        </p:txBody>
      </p:sp>
      <p:sp>
        <p:nvSpPr>
          <p:cNvPr id="4" name="Footer Placeholder 3"/>
          <p:cNvSpPr>
            <a:spLocks noGrp="1"/>
          </p:cNvSpPr>
          <p:nvPr>
            <p:ph type="ftr" sz="quarter" idx="2"/>
          </p:nvPr>
        </p:nvSpPr>
        <p:spPr>
          <a:xfrm>
            <a:off x="0" y="9440647"/>
            <a:ext cx="2949787" cy="498692"/>
          </a:xfrm>
          <a:prstGeom prst="rect">
            <a:avLst/>
          </a:prstGeom>
        </p:spPr>
        <p:txBody>
          <a:bodyPr vert="horz" lIns="91440" tIns="45720" rIns="91440" bIns="45720" rtlCol="0" anchor="b"/>
          <a:lstStyle>
            <a:lvl1pPr algn="l">
              <a:defRPr sz="1200"/>
            </a:lvl1pPr>
          </a:lstStyle>
          <a:p>
            <a:endParaRPr lang="en-AU" dirty="0"/>
          </a:p>
        </p:txBody>
      </p:sp>
      <p:sp>
        <p:nvSpPr>
          <p:cNvPr id="5" name="Slide Number Placeholder 4"/>
          <p:cNvSpPr>
            <a:spLocks noGrp="1"/>
          </p:cNvSpPr>
          <p:nvPr>
            <p:ph type="sldNum" sz="quarter" idx="3"/>
          </p:nvPr>
        </p:nvSpPr>
        <p:spPr>
          <a:xfrm>
            <a:off x="3855838" y="9440647"/>
            <a:ext cx="2949787" cy="498692"/>
          </a:xfrm>
          <a:prstGeom prst="rect">
            <a:avLst/>
          </a:prstGeom>
        </p:spPr>
        <p:txBody>
          <a:bodyPr vert="horz" lIns="91440" tIns="45720" rIns="91440" bIns="45720" rtlCol="0" anchor="b"/>
          <a:lstStyle>
            <a:lvl1pPr algn="r">
              <a:defRPr sz="1200"/>
            </a:lvl1pPr>
          </a:lstStyle>
          <a:p>
            <a:fld id="{BE738F11-70F6-4C46-8B55-B24B55A26C19}" type="slidenum">
              <a:rPr lang="en-AU" smtClean="0"/>
              <a:t>‹#›</a:t>
            </a:fld>
            <a:endParaRPr lang="en-AU" dirty="0"/>
          </a:p>
        </p:txBody>
      </p:sp>
    </p:spTree>
    <p:extLst>
      <p:ext uri="{BB962C8B-B14F-4D97-AF65-F5344CB8AC3E}">
        <p14:creationId xmlns:p14="http://schemas.microsoft.com/office/powerpoint/2010/main" val="21535587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50263" cy="498475"/>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5349" y="1"/>
            <a:ext cx="2950263" cy="498475"/>
          </a:xfrm>
          <a:prstGeom prst="rect">
            <a:avLst/>
          </a:prstGeom>
        </p:spPr>
        <p:txBody>
          <a:bodyPr vert="horz" lIns="91440" tIns="45720" rIns="91440" bIns="45720" rtlCol="0"/>
          <a:lstStyle>
            <a:lvl1pPr algn="r">
              <a:defRPr sz="1200"/>
            </a:lvl1pPr>
          </a:lstStyle>
          <a:p>
            <a:fld id="{D01F100A-261A-46AC-B1E7-A6087F074D97}" type="datetimeFigureOut">
              <a:rPr lang="en-US" smtClean="0"/>
              <a:t>7/20/2018</a:t>
            </a:fld>
            <a:endParaRPr lang="en-US" dirty="0"/>
          </a:p>
        </p:txBody>
      </p:sp>
      <p:sp>
        <p:nvSpPr>
          <p:cNvPr id="4" name="Slide Image Placeholder 3"/>
          <p:cNvSpPr>
            <a:spLocks noGrp="1" noRot="1" noChangeAspect="1"/>
          </p:cNvSpPr>
          <p:nvPr>
            <p:ph type="sldImg" idx="2"/>
          </p:nvPr>
        </p:nvSpPr>
        <p:spPr>
          <a:xfrm>
            <a:off x="422275" y="1243013"/>
            <a:ext cx="5962650" cy="3354387"/>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1198" y="4783138"/>
            <a:ext cx="5444806" cy="3913187"/>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40864"/>
            <a:ext cx="2950263" cy="498475"/>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5349" y="9440864"/>
            <a:ext cx="2950263" cy="498475"/>
          </a:xfrm>
          <a:prstGeom prst="rect">
            <a:avLst/>
          </a:prstGeom>
        </p:spPr>
        <p:txBody>
          <a:bodyPr vert="horz" lIns="91440" tIns="45720" rIns="91440" bIns="45720" rtlCol="0" anchor="b"/>
          <a:lstStyle>
            <a:lvl1pPr algn="r">
              <a:defRPr sz="1200"/>
            </a:lvl1pPr>
          </a:lstStyle>
          <a:p>
            <a:fld id="{94B999D8-230A-42A3-A369-B08210A27078}" type="slidenum">
              <a:rPr lang="en-US" smtClean="0"/>
              <a:t>‹#›</a:t>
            </a:fld>
            <a:endParaRPr lang="en-US" dirty="0"/>
          </a:p>
        </p:txBody>
      </p:sp>
    </p:spTree>
    <p:extLst>
      <p:ext uri="{BB962C8B-B14F-4D97-AF65-F5344CB8AC3E}">
        <p14:creationId xmlns:p14="http://schemas.microsoft.com/office/powerpoint/2010/main" val="41820675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Time</a:t>
            </a:r>
            <a:r>
              <a:rPr lang="en-AU" baseline="0" dirty="0" smtClean="0"/>
              <a:t> table under review for next year; periods awarded to each subject will be informed toward the latter part of the year.</a:t>
            </a:r>
            <a:endParaRPr lang="en-AU" dirty="0"/>
          </a:p>
        </p:txBody>
      </p:sp>
      <p:sp>
        <p:nvSpPr>
          <p:cNvPr id="4" name="Slide Number Placeholder 3"/>
          <p:cNvSpPr>
            <a:spLocks noGrp="1"/>
          </p:cNvSpPr>
          <p:nvPr>
            <p:ph type="sldNum" sz="quarter" idx="10"/>
          </p:nvPr>
        </p:nvSpPr>
        <p:spPr/>
        <p:txBody>
          <a:bodyPr/>
          <a:lstStyle/>
          <a:p>
            <a:fld id="{80E4A22A-FE0B-4AD4-BDE4-41001A4F8CB5}" type="slidenum">
              <a:rPr lang="en-AU" smtClean="0"/>
              <a:t>4</a:t>
            </a:fld>
            <a:endParaRPr lang="en-AU" dirty="0"/>
          </a:p>
        </p:txBody>
      </p:sp>
    </p:spTree>
    <p:extLst>
      <p:ext uri="{BB962C8B-B14F-4D97-AF65-F5344CB8AC3E}">
        <p14:creationId xmlns:p14="http://schemas.microsoft.com/office/powerpoint/2010/main" val="5487231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Time</a:t>
            </a:r>
            <a:r>
              <a:rPr lang="en-AU" baseline="0" dirty="0" smtClean="0"/>
              <a:t> table under review for next year; periods awarded to each subject will be informed toward the latter part of the year.</a:t>
            </a:r>
            <a:endParaRPr lang="en-AU" dirty="0"/>
          </a:p>
        </p:txBody>
      </p:sp>
      <p:sp>
        <p:nvSpPr>
          <p:cNvPr id="4" name="Slide Number Placeholder 3"/>
          <p:cNvSpPr>
            <a:spLocks noGrp="1"/>
          </p:cNvSpPr>
          <p:nvPr>
            <p:ph type="sldNum" sz="quarter" idx="10"/>
          </p:nvPr>
        </p:nvSpPr>
        <p:spPr/>
        <p:txBody>
          <a:bodyPr/>
          <a:lstStyle/>
          <a:p>
            <a:fld id="{80E4A22A-FE0B-4AD4-BDE4-41001A4F8CB5}" type="slidenum">
              <a:rPr lang="en-AU" smtClean="0"/>
              <a:t>5</a:t>
            </a:fld>
            <a:endParaRPr lang="en-AU" dirty="0"/>
          </a:p>
        </p:txBody>
      </p:sp>
    </p:spTree>
    <p:extLst>
      <p:ext uri="{BB962C8B-B14F-4D97-AF65-F5344CB8AC3E}">
        <p14:creationId xmlns:p14="http://schemas.microsoft.com/office/powerpoint/2010/main" val="10727536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Please remind parents that they should have already received a letter from the LEC if their student/child has</a:t>
            </a:r>
            <a:r>
              <a:rPr lang="en-AU" baseline="0" dirty="0" smtClean="0"/>
              <a:t> been invited</a:t>
            </a:r>
            <a:endParaRPr lang="en-AU" dirty="0"/>
          </a:p>
        </p:txBody>
      </p:sp>
      <p:sp>
        <p:nvSpPr>
          <p:cNvPr id="4" name="Slide Number Placeholder 3"/>
          <p:cNvSpPr>
            <a:spLocks noGrp="1"/>
          </p:cNvSpPr>
          <p:nvPr>
            <p:ph type="sldNum" sz="quarter" idx="10"/>
          </p:nvPr>
        </p:nvSpPr>
        <p:spPr/>
        <p:txBody>
          <a:bodyPr/>
          <a:lstStyle/>
          <a:p>
            <a:fld id="{80E4A22A-FE0B-4AD4-BDE4-41001A4F8CB5}" type="slidenum">
              <a:rPr lang="en-AU" smtClean="0"/>
              <a:t>13</a:t>
            </a:fld>
            <a:endParaRPr lang="en-AU" dirty="0"/>
          </a:p>
        </p:txBody>
      </p:sp>
    </p:spTree>
    <p:extLst>
      <p:ext uri="{BB962C8B-B14F-4D97-AF65-F5344CB8AC3E}">
        <p14:creationId xmlns:p14="http://schemas.microsoft.com/office/powerpoint/2010/main" val="393150118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xt Placeholder 4"/>
          <p:cNvSpPr>
            <a:spLocks noGrp="1"/>
          </p:cNvSpPr>
          <p:nvPr>
            <p:ph type="body" sz="quarter" idx="10"/>
          </p:nvPr>
        </p:nvSpPr>
        <p:spPr>
          <a:xfrm>
            <a:off x="0" y="4437112"/>
            <a:ext cx="12192000" cy="719435"/>
          </a:xfrm>
        </p:spPr>
        <p:txBody>
          <a:bodyPr>
            <a:normAutofit/>
          </a:bodyPr>
          <a:lstStyle>
            <a:lvl1pPr algn="ctr">
              <a:defRPr sz="3200"/>
            </a:lvl1pPr>
            <a:lvl2pPr algn="ctr">
              <a:defRPr/>
            </a:lvl2pPr>
            <a:lvl3pPr algn="ctr">
              <a:defRPr/>
            </a:lvl3pPr>
            <a:lvl4pPr algn="ctr">
              <a:defRPr/>
            </a:lvl4pPr>
            <a:lvl5pPr algn="ctr">
              <a:defRPr/>
            </a:lvl5pPr>
          </a:lstStyle>
          <a:p>
            <a:pPr lvl="0"/>
            <a:r>
              <a:rPr lang="en-US" smtClean="0"/>
              <a:t>Click to edit Master text styles</a:t>
            </a:r>
          </a:p>
        </p:txBody>
      </p:sp>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39816" y="832188"/>
            <a:ext cx="2980564" cy="2942528"/>
          </a:xfrm>
          <a:prstGeom prst="rect">
            <a:avLst/>
          </a:prstGeom>
        </p:spPr>
      </p:pic>
    </p:spTree>
    <p:extLst>
      <p:ext uri="{BB962C8B-B14F-4D97-AF65-F5344CB8AC3E}">
        <p14:creationId xmlns:p14="http://schemas.microsoft.com/office/powerpoint/2010/main" val="38327739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Click to edit Master text styles</a:t>
            </a:r>
          </a:p>
        </p:txBody>
      </p:sp>
    </p:spTree>
    <p:extLst>
      <p:ext uri="{BB962C8B-B14F-4D97-AF65-F5344CB8AC3E}">
        <p14:creationId xmlns:p14="http://schemas.microsoft.com/office/powerpoint/2010/main" val="1071345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pic>
        <p:nvPicPr>
          <p:cNvPr id="3074" name="Picture 2" descr="E:\2011 Directory\PowerPoints\Slide second third.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Click to edit Master text styles</a:t>
            </a:r>
          </a:p>
        </p:txBody>
      </p:sp>
    </p:spTree>
    <p:extLst>
      <p:ext uri="{BB962C8B-B14F-4D97-AF65-F5344CB8AC3E}">
        <p14:creationId xmlns:p14="http://schemas.microsoft.com/office/powerpoint/2010/main" val="18599363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3392" y="6174432"/>
            <a:ext cx="10972800" cy="710952"/>
          </a:xfrm>
        </p:spPr>
        <p:txBody>
          <a:bodyPr>
            <a:normAutofit/>
          </a:bodyPr>
          <a:lstStyle>
            <a:lvl1pPr>
              <a:defRPr sz="2800"/>
            </a:lvl1pPr>
          </a:lstStyle>
          <a:p>
            <a:r>
              <a:rPr lang="en-US" smtClean="0"/>
              <a:t>Click to edit Master title style</a:t>
            </a:r>
            <a:endParaRPr lang="en-AU" dirty="0"/>
          </a:p>
        </p:txBody>
      </p:sp>
    </p:spTree>
    <p:extLst>
      <p:ext uri="{BB962C8B-B14F-4D97-AF65-F5344CB8AC3E}">
        <p14:creationId xmlns:p14="http://schemas.microsoft.com/office/powerpoint/2010/main" val="154191315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AU" dirty="0"/>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Rectangle 3"/>
          <p:cNvSpPr/>
          <p:nvPr userDrawn="1"/>
        </p:nvSpPr>
        <p:spPr>
          <a:xfrm>
            <a:off x="0" y="0"/>
            <a:ext cx="12192000" cy="6858000"/>
          </a:xfrm>
          <a:prstGeom prst="rect">
            <a:avLst/>
          </a:prstGeom>
          <a:solidFill>
            <a:srgbClr val="050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Tree>
    <p:extLst>
      <p:ext uri="{BB962C8B-B14F-4D97-AF65-F5344CB8AC3E}">
        <p14:creationId xmlns:p14="http://schemas.microsoft.com/office/powerpoint/2010/main" val="16062598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1" r:id="rId4"/>
  </p:sldLayoutIdLst>
  <p:txStyles>
    <p:titleStyle>
      <a:lvl1pPr algn="ctr" defTabSz="914400" rtl="0" eaLnBrk="1" latinLnBrk="0" hangingPunct="1">
        <a:spcBef>
          <a:spcPct val="0"/>
        </a:spcBef>
        <a:buNone/>
        <a:defRPr sz="3600" kern="1200">
          <a:solidFill>
            <a:schemeClr val="bg1"/>
          </a:solidFill>
          <a:latin typeface="Arial" pitchFamily="34" charset="0"/>
          <a:ea typeface="+mj-ea"/>
          <a:cs typeface="Arial" pitchFamily="34" charset="0"/>
        </a:defRPr>
      </a:lvl1pPr>
    </p:titleStyle>
    <p:bodyStyle>
      <a:lvl1pPr marL="0" indent="0" algn="l" defTabSz="914400" rtl="0" eaLnBrk="1" latinLnBrk="0" hangingPunct="1">
        <a:spcBef>
          <a:spcPct val="20000"/>
        </a:spcBef>
        <a:buFont typeface="Arial" pitchFamily="34" charset="0"/>
        <a:buNone/>
        <a:defRPr sz="2800" kern="1200">
          <a:solidFill>
            <a:schemeClr val="bg1"/>
          </a:solidFill>
          <a:latin typeface="Arial" pitchFamily="34" charset="0"/>
          <a:ea typeface="+mn-ea"/>
          <a:cs typeface="Arial" pitchFamily="34" charset="0"/>
        </a:defRPr>
      </a:lvl1pPr>
      <a:lvl2pPr marL="457200" indent="0" algn="l" defTabSz="914400" rtl="0" eaLnBrk="1" latinLnBrk="0" hangingPunct="1">
        <a:spcBef>
          <a:spcPct val="20000"/>
        </a:spcBef>
        <a:buFont typeface="Arial" pitchFamily="34" charset="0"/>
        <a:buNone/>
        <a:defRPr sz="2400" kern="1200">
          <a:solidFill>
            <a:schemeClr val="bg1"/>
          </a:solidFill>
          <a:latin typeface="Arial" pitchFamily="34" charset="0"/>
          <a:ea typeface="+mn-ea"/>
          <a:cs typeface="Arial" pitchFamily="34" charset="0"/>
        </a:defRPr>
      </a:lvl2pPr>
      <a:lvl3pPr marL="914400" indent="0" algn="l" defTabSz="914400" rtl="0" eaLnBrk="1" latinLnBrk="0" hangingPunct="1">
        <a:spcBef>
          <a:spcPct val="20000"/>
        </a:spcBef>
        <a:buFont typeface="Arial" pitchFamily="34" charset="0"/>
        <a:buNone/>
        <a:defRPr sz="2000" kern="1200">
          <a:solidFill>
            <a:schemeClr val="bg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0.tiff"/></Relationships>
</file>

<file path=ppt/slides/_rels/slide12.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image" Target="../media/image11.tif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6.png"/><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tif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p:cNvSpPr txBox="1">
            <a:spLocks/>
          </p:cNvSpPr>
          <p:nvPr/>
        </p:nvSpPr>
        <p:spPr>
          <a:xfrm>
            <a:off x="6744072" y="2132856"/>
            <a:ext cx="6744072" cy="2160240"/>
          </a:xfrm>
          <a:prstGeom prst="rect">
            <a:avLst/>
          </a:prstGeom>
        </p:spPr>
        <p:txBody>
          <a:bodyPr/>
          <a:lstStyle>
            <a:lvl1pPr marL="0" indent="0" algn="l" defTabSz="914400" rtl="0" eaLnBrk="1" latinLnBrk="0" hangingPunct="1">
              <a:spcBef>
                <a:spcPct val="20000"/>
              </a:spcBef>
              <a:buFont typeface="Arial" pitchFamily="34" charset="0"/>
              <a:buNone/>
              <a:defRPr sz="2800" kern="1200">
                <a:solidFill>
                  <a:schemeClr val="bg1"/>
                </a:solidFill>
                <a:latin typeface="Arial" pitchFamily="34" charset="0"/>
                <a:ea typeface="+mn-ea"/>
                <a:cs typeface="Arial" pitchFamily="34" charset="0"/>
              </a:defRPr>
            </a:lvl1pPr>
            <a:lvl2pPr marL="457200" indent="0" algn="l" defTabSz="914400" rtl="0" eaLnBrk="1" latinLnBrk="0" hangingPunct="1">
              <a:spcBef>
                <a:spcPct val="20000"/>
              </a:spcBef>
              <a:buFont typeface="Arial" pitchFamily="34" charset="0"/>
              <a:buNone/>
              <a:defRPr sz="2400" kern="1200">
                <a:solidFill>
                  <a:schemeClr val="bg1"/>
                </a:solidFill>
                <a:latin typeface="Arial" pitchFamily="34" charset="0"/>
                <a:ea typeface="+mn-ea"/>
                <a:cs typeface="Arial" pitchFamily="34" charset="0"/>
              </a:defRPr>
            </a:lvl2pPr>
            <a:lvl3pPr marL="914400" indent="0" algn="l" defTabSz="914400" rtl="0" eaLnBrk="1" latinLnBrk="0" hangingPunct="1">
              <a:spcBef>
                <a:spcPct val="20000"/>
              </a:spcBef>
              <a:buFont typeface="Arial" pitchFamily="34" charset="0"/>
              <a:buNone/>
              <a:defRPr sz="2000" kern="1200">
                <a:solidFill>
                  <a:schemeClr val="bg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AU" sz="3200" b="1" i="0" u="none" strike="noStrike" kern="1200" cap="none" spc="0" normalizeH="0" baseline="0" noProof="0" dirty="0" smtClean="0">
                <a:ln>
                  <a:noFill/>
                </a:ln>
                <a:solidFill>
                  <a:prstClr val="white"/>
                </a:solidFill>
                <a:effectLst/>
                <a:uLnTx/>
                <a:uFillTx/>
                <a:latin typeface="Lato Medium" panose="020F0602020204030203" pitchFamily="34" charset="0"/>
                <a:ea typeface="+mn-ea"/>
                <a:cs typeface="Lato Medium" panose="020F0602020204030203" pitchFamily="34" charset="0"/>
              </a:rPr>
              <a:t>Year 9 2019 </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AU" sz="3200" b="1" i="0" u="none" strike="noStrike" kern="1200" cap="none" spc="0" normalizeH="0" baseline="0" noProof="0" dirty="0" smtClean="0">
                <a:ln>
                  <a:noFill/>
                </a:ln>
                <a:solidFill>
                  <a:prstClr val="white"/>
                </a:solidFill>
                <a:effectLst/>
                <a:uLnTx/>
                <a:uFillTx/>
                <a:latin typeface="Lato Medium" panose="020F0602020204030203" pitchFamily="34" charset="0"/>
                <a:ea typeface="+mn-ea"/>
                <a:cs typeface="Lato Medium" panose="020F0602020204030203" pitchFamily="34" charset="0"/>
              </a:rPr>
              <a:t>Subject Information</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sz="3200" dirty="0" smtClean="0">
                <a:solidFill>
                  <a:prstClr val="white"/>
                </a:solidFill>
                <a:latin typeface="Lato Medium" panose="020F0602020204030203" pitchFamily="34" charset="0"/>
                <a:cs typeface="Lato Medium" panose="020F0602020204030203" pitchFamily="34" charset="0"/>
              </a:rPr>
              <a:t>‘Making Choices’</a:t>
            </a:r>
            <a:endParaRPr kumimoji="0" lang="en-US" sz="3200" b="0" i="0" u="none" strike="noStrike" kern="1200" cap="none" spc="0" normalizeH="0" baseline="0" noProof="0" dirty="0">
              <a:ln>
                <a:noFill/>
              </a:ln>
              <a:solidFill>
                <a:prstClr val="white"/>
              </a:solidFill>
              <a:effectLst/>
              <a:uLnTx/>
              <a:uFillTx/>
              <a:latin typeface="Lato Medium" panose="020F0602020204030203" pitchFamily="34" charset="0"/>
              <a:ea typeface="+mn-ea"/>
              <a:cs typeface="Lato Medium" panose="020F0602020204030203" pitchFamily="34" charset="0"/>
            </a:endParaRPr>
          </a:p>
        </p:txBody>
      </p:sp>
      <p:sp>
        <p:nvSpPr>
          <p:cNvPr id="4" name="Rectangle 3"/>
          <p:cNvSpPr/>
          <p:nvPr/>
        </p:nvSpPr>
        <p:spPr>
          <a:xfrm>
            <a:off x="6744072" y="4173351"/>
            <a:ext cx="6096000" cy="1077218"/>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3200" b="0" i="0" u="none" strike="noStrike" kern="1200" cap="none" spc="0" normalizeH="0" baseline="0" noProof="0" dirty="0" smtClean="0">
                <a:ln>
                  <a:noFill/>
                </a:ln>
                <a:solidFill>
                  <a:prstClr val="white"/>
                </a:solidFill>
                <a:effectLst/>
                <a:uLnTx/>
                <a:uFillTx/>
                <a:latin typeface="Calibri"/>
                <a:ea typeface="+mn-ea"/>
                <a:cs typeface="+mn-cs"/>
              </a:rPr>
              <a:t>Mrs Kimberly Eyre</a:t>
            </a:r>
            <a:endParaRPr kumimoji="0" lang="en-AU" sz="3200" b="0" i="0" u="none" strike="noStrike" kern="1200" cap="none" spc="0" normalizeH="0" baseline="0" noProof="0" dirty="0">
              <a:ln>
                <a:noFill/>
              </a:ln>
              <a:solidFill>
                <a:prstClr val="white"/>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solidFill>
                <a:effectLst/>
                <a:uLnTx/>
                <a:uFillTx/>
                <a:latin typeface="Calibri"/>
                <a:ea typeface="+mn-ea"/>
                <a:cs typeface="+mn-cs"/>
              </a:rPr>
              <a:t>Acting</a:t>
            </a:r>
            <a:r>
              <a:rPr kumimoji="0" lang="en-US" sz="3200" b="0" i="0" u="none" strike="noStrike" kern="1200" cap="none" spc="0" normalizeH="0" noProof="0" dirty="0" smtClean="0">
                <a:ln>
                  <a:noFill/>
                </a:ln>
                <a:solidFill>
                  <a:prstClr val="white"/>
                </a:solidFill>
                <a:effectLst/>
                <a:uLnTx/>
                <a:uFillTx/>
                <a:latin typeface="Calibri"/>
                <a:ea typeface="+mn-ea"/>
                <a:cs typeface="+mn-cs"/>
              </a:rPr>
              <a:t> Dean of Studies</a:t>
            </a:r>
            <a:endParaRPr kumimoji="0" lang="en-AU" sz="32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13057" y="1683795"/>
            <a:ext cx="3217540" cy="3185365"/>
          </a:xfrm>
          <a:prstGeom prst="rect">
            <a:avLst/>
          </a:prstGeom>
        </p:spPr>
      </p:pic>
      <p:cxnSp>
        <p:nvCxnSpPr>
          <p:cNvPr id="8" name="Straight Connector 7"/>
          <p:cNvCxnSpPr/>
          <p:nvPr/>
        </p:nvCxnSpPr>
        <p:spPr>
          <a:xfrm>
            <a:off x="5879976" y="1772816"/>
            <a:ext cx="0" cy="3185365"/>
          </a:xfrm>
          <a:prstGeom prst="line">
            <a:avLst/>
          </a:prstGeom>
          <a:ln>
            <a:solidFill>
              <a:srgbClr val="FFC000"/>
            </a:solidFill>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299934697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332656"/>
            <a:ext cx="8229600" cy="1143000"/>
          </a:xfrm>
        </p:spPr>
        <p:txBody>
          <a:bodyPr/>
          <a:lstStyle/>
          <a:p>
            <a:r>
              <a:rPr lang="en-AU" b="1" dirty="0" smtClean="0">
                <a:latin typeface="Lato Heavy" panose="020F0502020204030203" pitchFamily="34" charset="0"/>
                <a:ea typeface="Lato Heavy" panose="020F0502020204030203" pitchFamily="34" charset="0"/>
                <a:cs typeface="Lato Heavy" panose="020F0502020204030203" pitchFamily="34" charset="0"/>
              </a:rPr>
              <a:t>Duration of an elective subject</a:t>
            </a:r>
            <a:endParaRPr lang="en-AU" b="1" dirty="0">
              <a:latin typeface="Lato Heavy" panose="020F0502020204030203" pitchFamily="34" charset="0"/>
              <a:ea typeface="Lato Heavy" panose="020F0502020204030203" pitchFamily="34" charset="0"/>
              <a:cs typeface="Lato Heavy" panose="020F0502020204030203" pitchFamily="34" charset="0"/>
            </a:endParaRPr>
          </a:p>
        </p:txBody>
      </p:sp>
      <p:sp>
        <p:nvSpPr>
          <p:cNvPr id="3" name="Content Placeholder 2"/>
          <p:cNvSpPr>
            <a:spLocks noGrp="1"/>
          </p:cNvSpPr>
          <p:nvPr>
            <p:ph idx="1"/>
          </p:nvPr>
        </p:nvSpPr>
        <p:spPr>
          <a:xfrm>
            <a:off x="1775520" y="1772816"/>
            <a:ext cx="9361040" cy="4281339"/>
          </a:xfrm>
        </p:spPr>
        <p:txBody>
          <a:bodyPr>
            <a:normAutofit/>
          </a:bodyPr>
          <a:lstStyle/>
          <a:p>
            <a:pPr marL="457200" indent="-457200">
              <a:buFont typeface="Arial" panose="020B0604020202020204" pitchFamily="34" charset="0"/>
              <a:buChar char="•"/>
            </a:pPr>
            <a:r>
              <a:rPr lang="en-AU" dirty="0" smtClean="0">
                <a:solidFill>
                  <a:srgbClr val="FFCC00"/>
                </a:solidFill>
                <a:latin typeface="Lato Medium" panose="020F0602020204030203"/>
              </a:rPr>
              <a:t>We expect that students will enrol in an elective subject for the full year</a:t>
            </a:r>
          </a:p>
          <a:p>
            <a:pPr marL="457200" indent="-457200">
              <a:buFont typeface="Arial" panose="020B0604020202020204" pitchFamily="34" charset="0"/>
              <a:buChar char="•"/>
            </a:pPr>
            <a:r>
              <a:rPr lang="en-AU" dirty="0" smtClean="0">
                <a:solidFill>
                  <a:srgbClr val="FFCC00"/>
                </a:solidFill>
                <a:latin typeface="Lato Medium" panose="020F0602020204030203"/>
              </a:rPr>
              <a:t>Students will be permitted to change out of an elective mid-way through the year only if there are serious mitigating circumstances and only if there are available places in the alternative subject</a:t>
            </a:r>
          </a:p>
          <a:p>
            <a:pPr marL="457200" indent="-457200">
              <a:buFont typeface="Arial" panose="020B0604020202020204" pitchFamily="34" charset="0"/>
              <a:buChar char="•"/>
            </a:pPr>
            <a:r>
              <a:rPr lang="en-AU" dirty="0" smtClean="0">
                <a:solidFill>
                  <a:srgbClr val="FFCC00"/>
                </a:solidFill>
                <a:latin typeface="Lato Medium" panose="020F0602020204030203"/>
              </a:rPr>
              <a:t>Students in Year 9 may change electives for Year 10</a:t>
            </a:r>
          </a:p>
          <a:p>
            <a:pPr marL="457200" indent="-457200">
              <a:buFont typeface="Arial" panose="020B0604020202020204" pitchFamily="34" charset="0"/>
              <a:buChar char="•"/>
            </a:pPr>
            <a:r>
              <a:rPr lang="en-AU" dirty="0" smtClean="0">
                <a:solidFill>
                  <a:srgbClr val="FFCC00"/>
                </a:solidFill>
                <a:latin typeface="Lato Medium" panose="020F0602020204030203"/>
              </a:rPr>
              <a:t>All electives prepare students for Senior Secondary subjects in Year 11 and 12</a:t>
            </a:r>
          </a:p>
        </p:txBody>
      </p:sp>
    </p:spTree>
    <p:extLst>
      <p:ext uri="{BB962C8B-B14F-4D97-AF65-F5344CB8AC3E}">
        <p14:creationId xmlns:p14="http://schemas.microsoft.com/office/powerpoint/2010/main" val="177688757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8363272" cy="1714202"/>
          </a:xfrm>
        </p:spPr>
        <p:txBody>
          <a:bodyPr>
            <a:noAutofit/>
          </a:bodyPr>
          <a:lstStyle/>
          <a:p>
            <a:r>
              <a:rPr lang="en-AU" b="1" dirty="0" smtClean="0">
                <a:latin typeface="Lato Heavy" panose="020F0502020204030203" pitchFamily="34" charset="0"/>
                <a:ea typeface="Lato Heavy" panose="020F0502020204030203" pitchFamily="34" charset="0"/>
                <a:cs typeface="Lato Heavy" panose="020F0502020204030203" pitchFamily="34" charset="0"/>
              </a:rPr>
              <a:t>Year 9</a:t>
            </a:r>
            <a:br>
              <a:rPr lang="en-AU" b="1" dirty="0" smtClean="0">
                <a:latin typeface="Lato Heavy" panose="020F0502020204030203" pitchFamily="34" charset="0"/>
                <a:ea typeface="Lato Heavy" panose="020F0502020204030203" pitchFamily="34" charset="0"/>
                <a:cs typeface="Lato Heavy" panose="020F0502020204030203" pitchFamily="34" charset="0"/>
              </a:rPr>
            </a:br>
            <a:r>
              <a:rPr lang="en-AU" b="1" dirty="0" smtClean="0">
                <a:latin typeface="Lato Heavy" panose="020F0502020204030203" pitchFamily="34" charset="0"/>
                <a:ea typeface="Lato Heavy" panose="020F0502020204030203" pitchFamily="34" charset="0"/>
                <a:cs typeface="Lato Heavy" panose="020F0502020204030203" pitchFamily="34" charset="0"/>
              </a:rPr>
              <a:t>Health &amp; Physical Education Electives</a:t>
            </a:r>
            <a:endParaRPr lang="en-AU" b="1" dirty="0">
              <a:latin typeface="Lato Heavy" panose="020F0502020204030203" pitchFamily="34" charset="0"/>
              <a:ea typeface="Lato Heavy" panose="020F0502020204030203" pitchFamily="34" charset="0"/>
              <a:cs typeface="Lato Heavy" panose="020F0502020204030203" pitchFamily="34" charset="0"/>
            </a:endParaRPr>
          </a:p>
        </p:txBody>
      </p:sp>
      <p:sp>
        <p:nvSpPr>
          <p:cNvPr id="3" name="Content Placeholder 2"/>
          <p:cNvSpPr>
            <a:spLocks noGrp="1"/>
          </p:cNvSpPr>
          <p:nvPr>
            <p:ph idx="1"/>
          </p:nvPr>
        </p:nvSpPr>
        <p:spPr>
          <a:xfrm>
            <a:off x="1981200" y="2204865"/>
            <a:ext cx="8579296" cy="3921299"/>
          </a:xfrm>
        </p:spPr>
        <p:txBody>
          <a:bodyPr/>
          <a:lstStyle/>
          <a:p>
            <a:r>
              <a:rPr lang="en-AU" b="1" dirty="0" smtClean="0">
                <a:solidFill>
                  <a:srgbClr val="FFCC00"/>
                </a:solidFill>
                <a:latin typeface="Lato Medium" panose="020F0602020204030203"/>
              </a:rPr>
              <a:t>Physical Education Studies </a:t>
            </a:r>
          </a:p>
          <a:p>
            <a:r>
              <a:rPr lang="en-AU" dirty="0" smtClean="0">
                <a:latin typeface="Lato Medium" panose="020F0602020204030203"/>
              </a:rPr>
              <a:t>This subject provides knowledge and skills for students to engage in sport and recreation activities. </a:t>
            </a:r>
          </a:p>
          <a:p>
            <a:endParaRPr lang="en-AU" dirty="0"/>
          </a:p>
          <a:p>
            <a:endParaRPr lang="en-AU" dirty="0"/>
          </a:p>
        </p:txBody>
      </p:sp>
      <p:pic>
        <p:nvPicPr>
          <p:cNvPr id="5" name="Picture 4"/>
          <p:cNvPicPr>
            <a:picLocks noChangeAspect="1"/>
          </p:cNvPicPr>
          <p:nvPr/>
        </p:nvPicPr>
        <p:blipFill>
          <a:blip r:embed="rId2" cstate="screen">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a:ext>
            </a:extLst>
          </a:blip>
          <a:stretch>
            <a:fillRect/>
          </a:stretch>
        </p:blipFill>
        <p:spPr>
          <a:xfrm>
            <a:off x="6096256" y="3810001"/>
            <a:ext cx="4356480" cy="2904320"/>
          </a:xfrm>
          <a:prstGeom prst="rect">
            <a:avLst/>
          </a:prstGeom>
        </p:spPr>
      </p:pic>
      <p:pic>
        <p:nvPicPr>
          <p:cNvPr id="6" name="Pictur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632016" y="3810001"/>
            <a:ext cx="4356480" cy="2904320"/>
          </a:xfrm>
          <a:prstGeom prst="rect">
            <a:avLst/>
          </a:prstGeom>
        </p:spPr>
      </p:pic>
    </p:spTree>
    <p:extLst>
      <p:ext uri="{BB962C8B-B14F-4D97-AF65-F5344CB8AC3E}">
        <p14:creationId xmlns:p14="http://schemas.microsoft.com/office/powerpoint/2010/main" val="123357501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81200" y="620689"/>
            <a:ext cx="8229600" cy="5217443"/>
          </a:xfrm>
        </p:spPr>
        <p:txBody>
          <a:bodyPr/>
          <a:lstStyle/>
          <a:p>
            <a:r>
              <a:rPr lang="en-AU" sz="3600" b="1" dirty="0" smtClean="0">
                <a:solidFill>
                  <a:srgbClr val="FFC000"/>
                </a:solidFill>
                <a:latin typeface="Lato Heavy" panose="020F0502020204030203" pitchFamily="34" charset="0"/>
                <a:ea typeface="Lato Heavy" panose="020F0502020204030203" pitchFamily="34" charset="0"/>
                <a:cs typeface="Lato Heavy" panose="020F0502020204030203" pitchFamily="34" charset="0"/>
              </a:rPr>
              <a:t>Outdoor Education</a:t>
            </a:r>
          </a:p>
          <a:p>
            <a:r>
              <a:rPr lang="en-AU" dirty="0" smtClean="0">
                <a:latin typeface="Lato Medium" panose="020F0602020204030203"/>
              </a:rPr>
              <a:t>Students will learn a variety of skills to experience outdoor activities, to build interpersonal and leadership skills and to understand and apply safety in indoor and outdoor activities.</a:t>
            </a:r>
          </a:p>
          <a:p>
            <a:endParaRPr lang="en-AU" dirty="0"/>
          </a:p>
        </p:txBody>
      </p:sp>
      <p:pic>
        <p:nvPicPr>
          <p:cNvPr id="6" name="Picture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68008" y="3429000"/>
            <a:ext cx="4392488" cy="3294366"/>
          </a:xfrm>
          <a:prstGeom prst="rect">
            <a:avLst/>
          </a:prstGeom>
        </p:spPr>
      </p:pic>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31504" y="3429000"/>
            <a:ext cx="4392488" cy="3294366"/>
          </a:xfrm>
          <a:prstGeom prst="rect">
            <a:avLst/>
          </a:prstGeom>
        </p:spPr>
      </p:pic>
    </p:spTree>
    <p:extLst>
      <p:ext uri="{BB962C8B-B14F-4D97-AF65-F5344CB8AC3E}">
        <p14:creationId xmlns:p14="http://schemas.microsoft.com/office/powerpoint/2010/main" val="269327809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8229600" cy="1786210"/>
          </a:xfrm>
        </p:spPr>
        <p:txBody>
          <a:bodyPr>
            <a:normAutofit/>
          </a:bodyPr>
          <a:lstStyle/>
          <a:p>
            <a:r>
              <a:rPr lang="en-AU" b="1" dirty="0" smtClean="0">
                <a:latin typeface="Lato Heavy" panose="020F0502020204030203" pitchFamily="34" charset="0"/>
                <a:ea typeface="Lato Heavy" panose="020F0502020204030203" pitchFamily="34" charset="0"/>
                <a:cs typeface="Lato Heavy" panose="020F0502020204030203" pitchFamily="34" charset="0"/>
              </a:rPr>
              <a:t>Future Problem Solvers</a:t>
            </a:r>
            <a:r>
              <a:rPr lang="en-AU" dirty="0" smtClean="0"/>
              <a:t/>
            </a:r>
            <a:br>
              <a:rPr lang="en-AU" dirty="0" smtClean="0"/>
            </a:br>
            <a:r>
              <a:rPr lang="en-AU" sz="2800" dirty="0">
                <a:solidFill>
                  <a:srgbClr val="FFCC00"/>
                </a:solidFill>
                <a:latin typeface="Lato Medium" panose="020F0602020204030203"/>
              </a:rPr>
              <a:t>by invitation </a:t>
            </a:r>
            <a:r>
              <a:rPr lang="en-AU" sz="2800" dirty="0" smtClean="0">
                <a:solidFill>
                  <a:srgbClr val="FFCC00"/>
                </a:solidFill>
                <a:latin typeface="Lato Medium" panose="020F0602020204030203"/>
              </a:rPr>
              <a:t>from </a:t>
            </a:r>
            <a:r>
              <a:rPr lang="en-AU" sz="2800" dirty="0">
                <a:solidFill>
                  <a:srgbClr val="FFCC00"/>
                </a:solidFill>
                <a:latin typeface="Lato Medium" panose="020F0602020204030203"/>
              </a:rPr>
              <a:t>the </a:t>
            </a:r>
            <a:r>
              <a:rPr lang="en-AU" dirty="0" smtClean="0">
                <a:solidFill>
                  <a:srgbClr val="FFFF00"/>
                </a:solidFill>
                <a:latin typeface="Lato Medium" panose="020F0602020204030203"/>
              </a:rPr>
              <a:t/>
            </a:r>
            <a:br>
              <a:rPr lang="en-AU" dirty="0" smtClean="0">
                <a:solidFill>
                  <a:srgbClr val="FFFF00"/>
                </a:solidFill>
                <a:latin typeface="Lato Medium" panose="020F0602020204030203"/>
              </a:rPr>
            </a:br>
            <a:r>
              <a:rPr lang="en-AU" dirty="0" smtClean="0">
                <a:latin typeface="Lato Medium" panose="020F0602020204030203"/>
              </a:rPr>
              <a:t>Learning Enhancement Centre</a:t>
            </a:r>
            <a:endParaRPr lang="en-AU" dirty="0">
              <a:latin typeface="Lato Medium" panose="020F0602020204030203"/>
            </a:endParaRPr>
          </a:p>
        </p:txBody>
      </p:sp>
      <p:sp>
        <p:nvSpPr>
          <p:cNvPr id="3" name="Content Placeholder 2"/>
          <p:cNvSpPr>
            <a:spLocks noGrp="1"/>
          </p:cNvSpPr>
          <p:nvPr>
            <p:ph idx="1"/>
          </p:nvPr>
        </p:nvSpPr>
        <p:spPr>
          <a:xfrm>
            <a:off x="1981200" y="2060849"/>
            <a:ext cx="8229600" cy="3921299"/>
          </a:xfrm>
        </p:spPr>
        <p:txBody>
          <a:bodyPr/>
          <a:lstStyle/>
          <a:p>
            <a:r>
              <a:rPr lang="en-AU" sz="2400" dirty="0">
                <a:solidFill>
                  <a:srgbClr val="FFCC00"/>
                </a:solidFill>
                <a:latin typeface="Lato Medium" panose="020F0602020204030203"/>
              </a:rPr>
              <a:t>For Year 9 students, this is an international education program that focusses on the development of critical, creative and futuristic thinking skills.</a:t>
            </a:r>
          </a:p>
          <a:p>
            <a:endParaRPr lang="en-AU" sz="1000" dirty="0">
              <a:solidFill>
                <a:srgbClr val="FFCC00"/>
              </a:solidFill>
              <a:latin typeface="Lato Medium" panose="020F0602020204030203"/>
            </a:endParaRPr>
          </a:p>
          <a:p>
            <a:r>
              <a:rPr lang="en-AU" sz="2400" dirty="0">
                <a:solidFill>
                  <a:srgbClr val="FFCC00"/>
                </a:solidFill>
                <a:latin typeface="Lato Medium" panose="020F0602020204030203"/>
              </a:rPr>
              <a:t>It challenges students to apply their imagination and thinking skills to some of the most significant issues facing the world today.</a:t>
            </a:r>
          </a:p>
          <a:p>
            <a:endParaRPr lang="en-AU" dirty="0">
              <a:solidFill>
                <a:srgbClr val="FFFF00"/>
              </a:solidFill>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43872" y="4437112"/>
            <a:ext cx="3896432" cy="2191744"/>
          </a:xfrm>
          <a:prstGeom prst="rect">
            <a:avLst/>
          </a:prstGeom>
        </p:spPr>
      </p:pic>
    </p:spTree>
    <p:extLst>
      <p:ext uri="{BB962C8B-B14F-4D97-AF65-F5344CB8AC3E}">
        <p14:creationId xmlns:p14="http://schemas.microsoft.com/office/powerpoint/2010/main" val="14828829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8229600" cy="1325562"/>
          </a:xfrm>
        </p:spPr>
        <p:txBody>
          <a:bodyPr>
            <a:noAutofit/>
          </a:bodyPr>
          <a:lstStyle/>
          <a:p>
            <a:r>
              <a:rPr lang="en-AU" b="1" dirty="0" smtClean="0">
                <a:solidFill>
                  <a:srgbClr val="FFCC00"/>
                </a:solidFill>
                <a:latin typeface="Lato Heavy" panose="020F0502020204030203" pitchFamily="34" charset="0"/>
                <a:ea typeface="Lato Heavy" panose="020F0502020204030203" pitchFamily="34" charset="0"/>
                <a:cs typeface="Lato Heavy" panose="020F0502020204030203" pitchFamily="34" charset="0"/>
              </a:rPr>
              <a:t>Year 9</a:t>
            </a:r>
            <a:br>
              <a:rPr lang="en-AU" b="1" dirty="0" smtClean="0">
                <a:solidFill>
                  <a:srgbClr val="FFCC00"/>
                </a:solidFill>
                <a:latin typeface="Lato Heavy" panose="020F0502020204030203" pitchFamily="34" charset="0"/>
                <a:ea typeface="Lato Heavy" panose="020F0502020204030203" pitchFamily="34" charset="0"/>
                <a:cs typeface="Lato Heavy" panose="020F0502020204030203" pitchFamily="34" charset="0"/>
              </a:rPr>
            </a:br>
            <a:r>
              <a:rPr lang="en-AU" b="1" dirty="0" smtClean="0">
                <a:solidFill>
                  <a:srgbClr val="FFCC00"/>
                </a:solidFill>
                <a:latin typeface="Lato Heavy" panose="020F0502020204030203" pitchFamily="34" charset="0"/>
                <a:ea typeface="Lato Heavy" panose="020F0502020204030203" pitchFamily="34" charset="0"/>
                <a:cs typeface="Lato Heavy" panose="020F0502020204030203" pitchFamily="34" charset="0"/>
              </a:rPr>
              <a:t>Languages </a:t>
            </a:r>
            <a:endParaRPr lang="en-AU" b="1" dirty="0">
              <a:solidFill>
                <a:srgbClr val="FFCC00"/>
              </a:solidFill>
              <a:latin typeface="Lato Heavy" panose="020F0502020204030203" pitchFamily="34" charset="0"/>
              <a:ea typeface="Lato Heavy" panose="020F0502020204030203" pitchFamily="34" charset="0"/>
              <a:cs typeface="Lato Heavy" panose="020F0502020204030203" pitchFamily="34" charset="0"/>
            </a:endParaRPr>
          </a:p>
        </p:txBody>
      </p:sp>
      <p:sp>
        <p:nvSpPr>
          <p:cNvPr id="3" name="Content Placeholder 2"/>
          <p:cNvSpPr>
            <a:spLocks noGrp="1"/>
          </p:cNvSpPr>
          <p:nvPr>
            <p:ph idx="1"/>
          </p:nvPr>
        </p:nvSpPr>
        <p:spPr>
          <a:xfrm>
            <a:off x="1981200" y="1772816"/>
            <a:ext cx="8229600" cy="4608512"/>
          </a:xfrm>
        </p:spPr>
        <p:txBody>
          <a:bodyPr>
            <a:normAutofit fontScale="92500" lnSpcReduction="10000"/>
          </a:bodyPr>
          <a:lstStyle/>
          <a:p>
            <a:r>
              <a:rPr lang="en-AU" b="1" dirty="0" smtClean="0">
                <a:solidFill>
                  <a:srgbClr val="FFCC00"/>
                </a:solidFill>
                <a:latin typeface="Lato Medium" panose="020F0602020204030203"/>
              </a:rPr>
              <a:t>Japanese</a:t>
            </a:r>
          </a:p>
          <a:p>
            <a:r>
              <a:rPr lang="en-AU" dirty="0" smtClean="0">
                <a:latin typeface="Lato Medium" panose="020F0602020204030203"/>
              </a:rPr>
              <a:t>Students will develop a better understanding of Japanese people and their culture and feel encouraged in their attempts to speak, listen, read and write in Japanese.</a:t>
            </a:r>
          </a:p>
          <a:p>
            <a:endParaRPr lang="en-AU" dirty="0">
              <a:latin typeface="Lato Medium" panose="020F0602020204030203"/>
            </a:endParaRPr>
          </a:p>
          <a:p>
            <a:r>
              <a:rPr lang="en-AU" b="1" dirty="0" smtClean="0">
                <a:solidFill>
                  <a:srgbClr val="FFCC00"/>
                </a:solidFill>
                <a:latin typeface="Lato Medium" panose="020F0602020204030203"/>
              </a:rPr>
              <a:t>French</a:t>
            </a:r>
          </a:p>
          <a:p>
            <a:r>
              <a:rPr lang="en-AU" dirty="0" smtClean="0">
                <a:latin typeface="Lato Medium" panose="020F0602020204030203"/>
              </a:rPr>
              <a:t>Students will develop a better understanding of the use of French language, Francophone culture and its people through the appropriate context of informal and formal language.</a:t>
            </a:r>
            <a:endParaRPr lang="en-AU" dirty="0">
              <a:latin typeface="Lato Medium" panose="020F0602020204030203"/>
            </a:endParaRPr>
          </a:p>
        </p:txBody>
      </p:sp>
    </p:spTree>
    <p:extLst>
      <p:ext uri="{BB962C8B-B14F-4D97-AF65-F5344CB8AC3E}">
        <p14:creationId xmlns:p14="http://schemas.microsoft.com/office/powerpoint/2010/main" val="50102536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2480" y="476672"/>
            <a:ext cx="11247040" cy="1143000"/>
          </a:xfrm>
        </p:spPr>
        <p:txBody>
          <a:bodyPr>
            <a:noAutofit/>
          </a:bodyPr>
          <a:lstStyle/>
          <a:p>
            <a:r>
              <a:rPr lang="en-US" b="1" dirty="0" smtClean="0">
                <a:solidFill>
                  <a:srgbClr val="F0C231"/>
                </a:solidFill>
                <a:latin typeface="Lato Heavy" panose="020F0502020204030203" pitchFamily="34" charset="0"/>
                <a:ea typeface="Lato Heavy" panose="020F0502020204030203" pitchFamily="34" charset="0"/>
                <a:cs typeface="Lato Heavy" panose="020F0502020204030203" pitchFamily="34" charset="0"/>
              </a:rPr>
              <a:t>Additional information for Languages – for consideration</a:t>
            </a:r>
            <a:endParaRPr lang="en-AU" b="1" dirty="0">
              <a:solidFill>
                <a:srgbClr val="F0C231"/>
              </a:solidFill>
              <a:latin typeface="Lato Heavy" panose="020F0502020204030203" pitchFamily="34" charset="0"/>
              <a:ea typeface="Lato Heavy" panose="020F0502020204030203" pitchFamily="34" charset="0"/>
              <a:cs typeface="Lato Heavy" panose="020F0502020204030203" pitchFamily="34" charset="0"/>
            </a:endParaRPr>
          </a:p>
        </p:txBody>
      </p:sp>
      <p:sp>
        <p:nvSpPr>
          <p:cNvPr id="3" name="Content Placeholder 2"/>
          <p:cNvSpPr>
            <a:spLocks noGrp="1"/>
          </p:cNvSpPr>
          <p:nvPr>
            <p:ph idx="1"/>
          </p:nvPr>
        </p:nvSpPr>
        <p:spPr>
          <a:xfrm>
            <a:off x="609600" y="2060848"/>
            <a:ext cx="10972800" cy="2160240"/>
          </a:xfrm>
        </p:spPr>
        <p:txBody>
          <a:bodyPr/>
          <a:lstStyle/>
          <a:p>
            <a:pPr marL="457200" indent="-457200">
              <a:buFont typeface="Arial" panose="020B0604020202020204" pitchFamily="34" charset="0"/>
              <a:buChar char="•"/>
            </a:pPr>
            <a:r>
              <a:rPr lang="en-US" dirty="0" smtClean="0">
                <a:latin typeface="Lato Medium" panose="020F0602020204030203"/>
              </a:rPr>
              <a:t>Year 9 Japanese or French is a prerequisite to continue with a Language in Year 10</a:t>
            </a:r>
          </a:p>
          <a:p>
            <a:pPr marL="457200" indent="-457200">
              <a:buFont typeface="Arial" panose="020B0604020202020204" pitchFamily="34" charset="0"/>
              <a:buChar char="•"/>
            </a:pPr>
            <a:r>
              <a:rPr lang="en-US" dirty="0" smtClean="0">
                <a:latin typeface="Lato Medium" panose="020F0602020204030203"/>
              </a:rPr>
              <a:t>Taking a Language in Year 12 provides an additional bonus for university entry – LOTE (Languages other than English) bonus.</a:t>
            </a:r>
            <a:endParaRPr lang="en-AU" dirty="0">
              <a:latin typeface="Lato Medium" panose="020F0602020204030203"/>
            </a:endParaRPr>
          </a:p>
        </p:txBody>
      </p:sp>
    </p:spTree>
    <p:extLst>
      <p:ext uri="{BB962C8B-B14F-4D97-AF65-F5344CB8AC3E}">
        <p14:creationId xmlns:p14="http://schemas.microsoft.com/office/powerpoint/2010/main" val="30760569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04664"/>
            <a:ext cx="10972800" cy="1143000"/>
          </a:xfrm>
        </p:spPr>
        <p:txBody>
          <a:bodyPr/>
          <a:lstStyle/>
          <a:p>
            <a:r>
              <a:rPr lang="en-US" dirty="0" smtClean="0">
                <a:solidFill>
                  <a:srgbClr val="F0C231"/>
                </a:solidFill>
                <a:latin typeface="Lato Heavy" panose="020F0502020204030203" pitchFamily="34" charset="0"/>
                <a:ea typeface="Lato Heavy" panose="020F0502020204030203" pitchFamily="34" charset="0"/>
                <a:cs typeface="Lato Heavy" panose="020F0502020204030203" pitchFamily="34" charset="0"/>
              </a:rPr>
              <a:t>Year 9 Handbook 2019</a:t>
            </a:r>
            <a:endParaRPr lang="en-AU" dirty="0">
              <a:solidFill>
                <a:srgbClr val="F0C231"/>
              </a:solidFill>
              <a:latin typeface="Lato Heavy" panose="020F0502020204030203" pitchFamily="34" charset="0"/>
              <a:ea typeface="Lato Heavy" panose="020F0502020204030203" pitchFamily="34" charset="0"/>
              <a:cs typeface="Lato Heavy" panose="020F0502020204030203" pitchFamily="34" charset="0"/>
            </a:endParaRPr>
          </a:p>
        </p:txBody>
      </p:sp>
      <p:sp>
        <p:nvSpPr>
          <p:cNvPr id="3" name="Content Placeholder 2"/>
          <p:cNvSpPr>
            <a:spLocks noGrp="1"/>
          </p:cNvSpPr>
          <p:nvPr>
            <p:ph idx="1"/>
          </p:nvPr>
        </p:nvSpPr>
        <p:spPr>
          <a:xfrm>
            <a:off x="1019436" y="1988840"/>
            <a:ext cx="10153128" cy="3595538"/>
          </a:xfrm>
        </p:spPr>
        <p:txBody>
          <a:bodyPr/>
          <a:lstStyle/>
          <a:p>
            <a:pPr marL="457200" indent="-457200">
              <a:buFont typeface="Arial" panose="020B0604020202020204" pitchFamily="34" charset="0"/>
              <a:buChar char="•"/>
            </a:pPr>
            <a:r>
              <a:rPr lang="en-US" dirty="0" smtClean="0">
                <a:latin typeface="Lato Medium" panose="020F0602020204030203"/>
              </a:rPr>
              <a:t>Explanation of subjects and electives</a:t>
            </a:r>
          </a:p>
          <a:p>
            <a:pPr marL="457200" indent="-457200">
              <a:buFont typeface="Arial" panose="020B0604020202020204" pitchFamily="34" charset="0"/>
              <a:buChar char="•"/>
            </a:pPr>
            <a:r>
              <a:rPr lang="en-US" dirty="0" smtClean="0">
                <a:latin typeface="Lato Medium" panose="020F0602020204030203"/>
              </a:rPr>
              <a:t>Overview of Curriculum </a:t>
            </a:r>
          </a:p>
          <a:p>
            <a:pPr marL="457200" indent="-457200">
              <a:buFont typeface="Arial" panose="020B0604020202020204" pitchFamily="34" charset="0"/>
              <a:buChar char="•"/>
            </a:pPr>
            <a:r>
              <a:rPr lang="en-US" dirty="0" smtClean="0">
                <a:latin typeface="Lato Medium" panose="020F0602020204030203"/>
              </a:rPr>
              <a:t>Advice on how to make your choices online</a:t>
            </a:r>
          </a:p>
          <a:p>
            <a:pPr marL="457200" indent="-457200">
              <a:buFont typeface="Arial" panose="020B0604020202020204" pitchFamily="34" charset="0"/>
              <a:buChar char="•"/>
            </a:pPr>
            <a:endParaRPr lang="en-US" dirty="0" smtClean="0">
              <a:latin typeface="Lato Medium" panose="020F0602020204030203"/>
            </a:endParaRPr>
          </a:p>
          <a:p>
            <a:r>
              <a:rPr lang="en-US" dirty="0" smtClean="0">
                <a:solidFill>
                  <a:srgbClr val="F0C231"/>
                </a:solidFill>
                <a:latin typeface="Lato Medium" panose="020F0602020204030203"/>
              </a:rPr>
              <a:t>Tonight’s presentations will be placed on the College Website.</a:t>
            </a:r>
            <a:endParaRPr lang="en-AU" dirty="0">
              <a:solidFill>
                <a:srgbClr val="F0C231"/>
              </a:solidFill>
              <a:latin typeface="Lato Medium" panose="020F0602020204030203"/>
            </a:endParaRPr>
          </a:p>
        </p:txBody>
      </p:sp>
    </p:spTree>
    <p:extLst>
      <p:ext uri="{BB962C8B-B14F-4D97-AF65-F5344CB8AC3E}">
        <p14:creationId xmlns:p14="http://schemas.microsoft.com/office/powerpoint/2010/main" val="23605562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solidFill>
                  <a:srgbClr val="FFCC00"/>
                </a:solidFill>
                <a:latin typeface="Lato Heavy" panose="020F0502020204030203" pitchFamily="34" charset="0"/>
                <a:ea typeface="Lato Heavy" panose="020F0502020204030203" pitchFamily="34" charset="0"/>
                <a:cs typeface="Lato Heavy" panose="020F0502020204030203" pitchFamily="34" charset="0"/>
              </a:rPr>
              <a:t>Curriculum Focus at LJBC – Subject and Course choices</a:t>
            </a:r>
            <a:endParaRPr lang="en-AU" dirty="0">
              <a:solidFill>
                <a:srgbClr val="FFCC00"/>
              </a:solidFill>
              <a:latin typeface="Lato Heavy" panose="020F0502020204030203" pitchFamily="34" charset="0"/>
              <a:ea typeface="Lato Heavy" panose="020F0502020204030203" pitchFamily="34" charset="0"/>
              <a:cs typeface="Lato Heavy" panose="020F0502020204030203" pitchFamily="34" charset="0"/>
            </a:endParaRPr>
          </a:p>
        </p:txBody>
      </p:sp>
      <p:sp>
        <p:nvSpPr>
          <p:cNvPr id="3" name="Content Placeholder 2"/>
          <p:cNvSpPr>
            <a:spLocks noGrp="1"/>
          </p:cNvSpPr>
          <p:nvPr>
            <p:ph idx="1"/>
          </p:nvPr>
        </p:nvSpPr>
        <p:spPr>
          <a:xfrm>
            <a:off x="1415480" y="1417638"/>
            <a:ext cx="9361040" cy="4997152"/>
          </a:xfrm>
        </p:spPr>
        <p:txBody>
          <a:bodyPr>
            <a:normAutofit/>
          </a:bodyPr>
          <a:lstStyle/>
          <a:p>
            <a:pPr marL="457200" indent="-457200">
              <a:buFont typeface="Arial" panose="020B0604020202020204" pitchFamily="34" charset="0"/>
              <a:buChar char="•"/>
            </a:pPr>
            <a:r>
              <a:rPr lang="en-AU" dirty="0" smtClean="0">
                <a:latin typeface="Lato Medium" panose="020F0602020204030203"/>
              </a:rPr>
              <a:t>A Curriculum suite that focusses on developing a well rounded student who is well equipped to face the challenges of life in the 21</a:t>
            </a:r>
            <a:r>
              <a:rPr lang="en-AU" baseline="30000" dirty="0" smtClean="0">
                <a:latin typeface="Lato Medium" panose="020F0602020204030203"/>
              </a:rPr>
              <a:t>st</a:t>
            </a:r>
            <a:r>
              <a:rPr lang="en-AU" dirty="0" smtClean="0">
                <a:latin typeface="Lato Medium" panose="020F0602020204030203"/>
              </a:rPr>
              <a:t> Century</a:t>
            </a:r>
          </a:p>
          <a:p>
            <a:pPr marL="457200" indent="-457200">
              <a:spcBef>
                <a:spcPts val="700"/>
              </a:spcBef>
              <a:buFont typeface="Arial" panose="020B0604020202020204" pitchFamily="34" charset="0"/>
              <a:buChar char="•"/>
            </a:pPr>
            <a:r>
              <a:rPr lang="en-AU" dirty="0" smtClean="0">
                <a:latin typeface="Lato Medium" panose="020F0602020204030203"/>
              </a:rPr>
              <a:t>Course and subject choice pathways that cater for the diverse needs of our students – there are many different and flexible ways to achieve entry into post Secondary training and work placements</a:t>
            </a:r>
          </a:p>
          <a:p>
            <a:pPr marL="457200" indent="-457200">
              <a:spcBef>
                <a:spcPts val="700"/>
              </a:spcBef>
              <a:buFont typeface="Arial" panose="020B0604020202020204" pitchFamily="34" charset="0"/>
              <a:buChar char="•"/>
            </a:pPr>
            <a:r>
              <a:rPr lang="en-AU" dirty="0" smtClean="0">
                <a:latin typeface="Lato Medium" panose="020F0602020204030203"/>
              </a:rPr>
              <a:t>Providing a wide range of curriculum choices that will allow students to experience success in their chosen academic pathways</a:t>
            </a:r>
          </a:p>
          <a:p>
            <a:pPr marL="457200" indent="-457200">
              <a:buFont typeface="Arial" panose="020B0604020202020204" pitchFamily="34" charset="0"/>
              <a:buChar char="•"/>
            </a:pPr>
            <a:endParaRPr lang="en-AU" dirty="0" smtClean="0"/>
          </a:p>
          <a:p>
            <a:endParaRPr lang="en-AU" dirty="0"/>
          </a:p>
        </p:txBody>
      </p:sp>
    </p:spTree>
    <p:extLst>
      <p:ext uri="{BB962C8B-B14F-4D97-AF65-F5344CB8AC3E}">
        <p14:creationId xmlns:p14="http://schemas.microsoft.com/office/powerpoint/2010/main" val="4419487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solidFill>
                  <a:srgbClr val="FFCC00"/>
                </a:solidFill>
                <a:latin typeface="Lato Heavy" panose="020F0502020204030203" pitchFamily="34" charset="0"/>
                <a:ea typeface="Lato Heavy" panose="020F0502020204030203" pitchFamily="34" charset="0"/>
                <a:cs typeface="Lato Heavy" panose="020F0502020204030203" pitchFamily="34" charset="0"/>
              </a:rPr>
              <a:t>Compulsory subjects in Year 9</a:t>
            </a:r>
            <a:endParaRPr lang="en-AU" b="1" dirty="0">
              <a:solidFill>
                <a:srgbClr val="FFCC00"/>
              </a:solidFill>
              <a:latin typeface="Lato Heavy" panose="020F0502020204030203" pitchFamily="34" charset="0"/>
              <a:ea typeface="Lato Heavy" panose="020F0502020204030203" pitchFamily="34" charset="0"/>
              <a:cs typeface="Lato Heavy" panose="020F0502020204030203" pitchFamily="34" charset="0"/>
            </a:endParaRPr>
          </a:p>
        </p:txBody>
      </p:sp>
      <p:sp>
        <p:nvSpPr>
          <p:cNvPr id="3" name="Content Placeholder 2"/>
          <p:cNvSpPr>
            <a:spLocks noGrp="1"/>
          </p:cNvSpPr>
          <p:nvPr>
            <p:ph idx="1"/>
          </p:nvPr>
        </p:nvSpPr>
        <p:spPr/>
        <p:txBody>
          <a:bodyPr>
            <a:normAutofit fontScale="92500" lnSpcReduction="20000"/>
          </a:bodyPr>
          <a:lstStyle/>
          <a:p>
            <a:pPr algn="ctr"/>
            <a:r>
              <a:rPr lang="en-AU" dirty="0" smtClean="0">
                <a:latin typeface="Lato Medium" panose="020F0602020204030203"/>
              </a:rPr>
              <a:t>English</a:t>
            </a:r>
          </a:p>
          <a:p>
            <a:pPr algn="ctr"/>
            <a:r>
              <a:rPr lang="en-AU" dirty="0" smtClean="0">
                <a:latin typeface="Lato Medium" panose="020F0602020204030203"/>
              </a:rPr>
              <a:t>Mathematics</a:t>
            </a:r>
          </a:p>
          <a:p>
            <a:pPr algn="ctr"/>
            <a:r>
              <a:rPr lang="en-AU" dirty="0" smtClean="0">
                <a:latin typeface="Lato Medium" panose="020F0602020204030203"/>
              </a:rPr>
              <a:t>Science</a:t>
            </a:r>
          </a:p>
          <a:p>
            <a:pPr algn="ctr"/>
            <a:r>
              <a:rPr lang="en-US" dirty="0" smtClean="0">
                <a:latin typeface="Lato Medium" panose="020F0602020204030203"/>
              </a:rPr>
              <a:t>Humanities &amp;</a:t>
            </a:r>
          </a:p>
          <a:p>
            <a:pPr algn="ctr"/>
            <a:r>
              <a:rPr lang="en-US" dirty="0" smtClean="0">
                <a:latin typeface="Lato Medium" panose="020F0602020204030203"/>
              </a:rPr>
              <a:t> Social Sciences (HASS)</a:t>
            </a:r>
            <a:endParaRPr lang="en-AU" dirty="0" smtClean="0">
              <a:latin typeface="Lato Medium" panose="020F0602020204030203"/>
            </a:endParaRPr>
          </a:p>
          <a:p>
            <a:pPr algn="ctr"/>
            <a:endParaRPr lang="en-AU" dirty="0" smtClean="0">
              <a:latin typeface="Lato Medium" panose="020F0602020204030203"/>
            </a:endParaRPr>
          </a:p>
          <a:p>
            <a:pPr algn="ctr"/>
            <a:r>
              <a:rPr lang="en-AU" dirty="0" smtClean="0">
                <a:solidFill>
                  <a:srgbClr val="FFCC00"/>
                </a:solidFill>
                <a:latin typeface="Lato Medium" panose="020F0602020204030203"/>
              </a:rPr>
              <a:t>Streams – Specialist (Mathematics), Extension or General</a:t>
            </a:r>
          </a:p>
          <a:p>
            <a:pPr algn="ctr"/>
            <a:r>
              <a:rPr lang="en-AU" dirty="0" smtClean="0">
                <a:solidFill>
                  <a:schemeClr val="tx2">
                    <a:lumMod val="20000"/>
                    <a:lumOff val="80000"/>
                  </a:schemeClr>
                </a:solidFill>
                <a:latin typeface="Lato Medium" panose="020F0602020204030203"/>
              </a:rPr>
              <a:t>Streaming is applied up to and including Year 10 in English, Mathematics and Science</a:t>
            </a:r>
          </a:p>
          <a:p>
            <a:pPr algn="ctr"/>
            <a:r>
              <a:rPr lang="en-AU" dirty="0" smtClean="0">
                <a:solidFill>
                  <a:srgbClr val="FFCC00"/>
                </a:solidFill>
                <a:latin typeface="Lato Medium" panose="020F0602020204030203"/>
              </a:rPr>
              <a:t>Foundation classes may simply run as smaller General classes depending on the academic need</a:t>
            </a:r>
          </a:p>
        </p:txBody>
      </p:sp>
      <p:pic>
        <p:nvPicPr>
          <p:cNvPr id="4" name="Picture 3"/>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tretch>
            <a:fillRect/>
          </a:stretch>
        </p:blipFill>
        <p:spPr>
          <a:xfrm>
            <a:off x="8858946" y="1417638"/>
            <a:ext cx="3059832" cy="2294874"/>
          </a:xfrm>
          <a:prstGeom prst="rect">
            <a:avLst/>
          </a:prstGeom>
        </p:spPr>
      </p:pic>
      <p:pic>
        <p:nvPicPr>
          <p:cNvPr id="7" name="Picture 6"/>
          <p:cNvPicPr>
            <a:picLocks noChangeAspect="1"/>
          </p:cNvPicPr>
          <p:nvPr/>
        </p:nvPicPr>
        <p:blipFill rotWithShape="1">
          <a:blip r:embed="rId5" cstate="screen">
            <a:extLst>
              <a:ext uri="{BEBA8EAE-BF5A-486C-A8C5-ECC9F3942E4B}">
                <a14:imgProps xmlns:a14="http://schemas.microsoft.com/office/drawing/2010/main">
                  <a14:imgLayer r:embed="rId6">
                    <a14:imgEffect>
                      <a14:brightnessContrast bright="20000"/>
                    </a14:imgEffect>
                  </a14:imgLayer>
                </a14:imgProps>
              </a:ext>
              <a:ext uri="{28A0092B-C50C-407E-A947-70E740481C1C}">
                <a14:useLocalDpi xmlns:a14="http://schemas.microsoft.com/office/drawing/2010/main"/>
              </a:ext>
            </a:extLst>
          </a:blip>
          <a:srcRect l="4971" r="15551"/>
          <a:stretch/>
        </p:blipFill>
        <p:spPr>
          <a:xfrm>
            <a:off x="253785" y="1484784"/>
            <a:ext cx="3242554" cy="2294874"/>
          </a:xfrm>
          <a:prstGeom prst="rect">
            <a:avLst/>
          </a:prstGeom>
        </p:spPr>
      </p:pic>
    </p:spTree>
    <p:extLst>
      <p:ext uri="{BB962C8B-B14F-4D97-AF65-F5344CB8AC3E}">
        <p14:creationId xmlns:p14="http://schemas.microsoft.com/office/powerpoint/2010/main" val="27008833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32656"/>
            <a:ext cx="10972800" cy="1143000"/>
          </a:xfrm>
        </p:spPr>
        <p:txBody>
          <a:bodyPr>
            <a:normAutofit/>
          </a:bodyPr>
          <a:lstStyle/>
          <a:p>
            <a:r>
              <a:rPr lang="en-AU" b="1" dirty="0" smtClean="0">
                <a:solidFill>
                  <a:srgbClr val="FFCC00"/>
                </a:solidFill>
                <a:latin typeface="Lato Heavy" panose="020F0502020204030203" pitchFamily="34" charset="0"/>
                <a:ea typeface="Lato Heavy" panose="020F0502020204030203" pitchFamily="34" charset="0"/>
                <a:cs typeface="Lato Heavy" panose="020F0502020204030203" pitchFamily="34" charset="0"/>
              </a:rPr>
              <a:t>Compulsory subjects in Year 9 continued…</a:t>
            </a:r>
            <a:endParaRPr lang="en-AU" b="1" dirty="0">
              <a:solidFill>
                <a:srgbClr val="FFCC00"/>
              </a:solidFill>
              <a:latin typeface="Lato Heavy" panose="020F0502020204030203" pitchFamily="34" charset="0"/>
              <a:ea typeface="Lato Heavy" panose="020F0502020204030203" pitchFamily="34" charset="0"/>
              <a:cs typeface="Lato Heavy" panose="020F0502020204030203" pitchFamily="34" charset="0"/>
            </a:endParaRPr>
          </a:p>
        </p:txBody>
      </p:sp>
      <p:sp>
        <p:nvSpPr>
          <p:cNvPr id="3" name="Content Placeholder 2"/>
          <p:cNvSpPr>
            <a:spLocks noGrp="1"/>
          </p:cNvSpPr>
          <p:nvPr>
            <p:ph idx="1"/>
          </p:nvPr>
        </p:nvSpPr>
        <p:spPr>
          <a:xfrm>
            <a:off x="1919536" y="1680052"/>
            <a:ext cx="8229600" cy="2116832"/>
          </a:xfrm>
        </p:spPr>
        <p:txBody>
          <a:bodyPr/>
          <a:lstStyle/>
          <a:p>
            <a:pPr algn="ctr"/>
            <a:r>
              <a:rPr lang="en-AU" dirty="0" smtClean="0">
                <a:latin typeface="Lato Medium" panose="020F0602020204030203"/>
              </a:rPr>
              <a:t>Health and Physical Education</a:t>
            </a:r>
          </a:p>
          <a:p>
            <a:pPr algn="ctr"/>
            <a:r>
              <a:rPr lang="en-AU" dirty="0" smtClean="0">
                <a:latin typeface="Lato Medium" panose="020F0602020204030203"/>
              </a:rPr>
              <a:t>Wellbeing Program</a:t>
            </a:r>
          </a:p>
          <a:p>
            <a:pPr algn="ctr"/>
            <a:r>
              <a:rPr lang="en-AU" dirty="0" smtClean="0">
                <a:latin typeface="Lato Medium" panose="020F0602020204030203"/>
              </a:rPr>
              <a:t>Christian Education</a:t>
            </a:r>
          </a:p>
          <a:p>
            <a:pPr algn="ctr"/>
            <a:endParaRPr lang="en-AU" dirty="0" smtClean="0"/>
          </a:p>
        </p:txBody>
      </p:sp>
      <p:pic>
        <p:nvPicPr>
          <p:cNvPr id="9" name="Picture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45414" y="3746972"/>
            <a:ext cx="4450586" cy="2967057"/>
          </a:xfrm>
          <a:prstGeom prst="rect">
            <a:avLst/>
          </a:prstGeom>
        </p:spPr>
      </p:pic>
      <p:pic>
        <p:nvPicPr>
          <p:cNvPr id="10" name="Picture 9"/>
          <p:cNvPicPr>
            <a:picLocks noChangeAspect="1"/>
          </p:cNvPicPr>
          <p:nvPr/>
        </p:nvPicPr>
        <p:blipFill rotWithShape="1">
          <a:blip r:embed="rId4" cstate="screen">
            <a:extLst>
              <a:ext uri="{28A0092B-C50C-407E-A947-70E740481C1C}">
                <a14:useLocalDpi xmlns:a14="http://schemas.microsoft.com/office/drawing/2010/main"/>
              </a:ext>
            </a:extLst>
          </a:blip>
          <a:srcRect l="4400" r="14410"/>
          <a:stretch/>
        </p:blipFill>
        <p:spPr>
          <a:xfrm>
            <a:off x="6240017" y="3746972"/>
            <a:ext cx="4278449" cy="2964193"/>
          </a:xfrm>
          <a:prstGeom prst="rect">
            <a:avLst/>
          </a:prstGeom>
        </p:spPr>
      </p:pic>
    </p:spTree>
    <p:extLst>
      <p:ext uri="{BB962C8B-B14F-4D97-AF65-F5344CB8AC3E}">
        <p14:creationId xmlns:p14="http://schemas.microsoft.com/office/powerpoint/2010/main" val="261637582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27448" y="116632"/>
            <a:ext cx="9937104" cy="6624736"/>
          </a:xfrm>
        </p:spPr>
        <p:txBody>
          <a:bodyPr anchor="ctr"/>
          <a:lstStyle/>
          <a:p>
            <a:r>
              <a:rPr lang="en-AU" dirty="0" smtClean="0">
                <a:latin typeface="Lato Medium" panose="020F0602020204030203"/>
              </a:rPr>
              <a:t>Currently,  all phases of the Western Australian Curriculum are now implemented at Lake Joondalup Baptist College meeting the full implementation deadline of 2018. </a:t>
            </a:r>
            <a:endParaRPr lang="en-AU" dirty="0">
              <a:latin typeface="Lato Medium" panose="020F0602020204030203"/>
            </a:endParaRPr>
          </a:p>
          <a:p>
            <a:endParaRPr lang="en-AU" dirty="0" smtClean="0">
              <a:latin typeface="Lato Medium" panose="020F0602020204030203"/>
            </a:endParaRPr>
          </a:p>
          <a:p>
            <a:r>
              <a:rPr lang="en-AU" dirty="0" smtClean="0">
                <a:latin typeface="Lato Medium" panose="020F0602020204030203"/>
              </a:rPr>
              <a:t>Languages to be implemented at a later date as advised by SCSA.</a:t>
            </a:r>
            <a:endParaRPr lang="en-AU" dirty="0">
              <a:latin typeface="Lato Medium" panose="020F0602020204030203"/>
            </a:endParaRPr>
          </a:p>
        </p:txBody>
      </p:sp>
    </p:spTree>
    <p:extLst>
      <p:ext uri="{BB962C8B-B14F-4D97-AF65-F5344CB8AC3E}">
        <p14:creationId xmlns:p14="http://schemas.microsoft.com/office/powerpoint/2010/main" val="2384247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90433" y="620688"/>
            <a:ext cx="8229600" cy="2160240"/>
          </a:xfrm>
        </p:spPr>
        <p:txBody>
          <a:bodyPr>
            <a:noAutofit/>
          </a:bodyPr>
          <a:lstStyle/>
          <a:p>
            <a:r>
              <a:rPr lang="en-AU" b="1" dirty="0" smtClean="0">
                <a:latin typeface="Lato Heavy" panose="020F0502020204030203" pitchFamily="34" charset="0"/>
                <a:ea typeface="Lato Heavy" panose="020F0502020204030203" pitchFamily="34" charset="0"/>
                <a:cs typeface="Lato Heavy" panose="020F0502020204030203" pitchFamily="34" charset="0"/>
              </a:rPr>
              <a:t>Year 9</a:t>
            </a:r>
            <a:br>
              <a:rPr lang="en-AU" b="1" dirty="0" smtClean="0">
                <a:latin typeface="Lato Heavy" panose="020F0502020204030203" pitchFamily="34" charset="0"/>
                <a:ea typeface="Lato Heavy" panose="020F0502020204030203" pitchFamily="34" charset="0"/>
                <a:cs typeface="Lato Heavy" panose="020F0502020204030203" pitchFamily="34" charset="0"/>
              </a:rPr>
            </a:br>
            <a:r>
              <a:rPr lang="en-AU" b="1" dirty="0" smtClean="0">
                <a:latin typeface="Lato Heavy" panose="020F0502020204030203" pitchFamily="34" charset="0"/>
                <a:ea typeface="Lato Heavy" panose="020F0502020204030203" pitchFamily="34" charset="0"/>
                <a:cs typeface="Lato Heavy" panose="020F0502020204030203" pitchFamily="34" charset="0"/>
              </a:rPr>
              <a:t>Health &amp; Physical Education and Wellbeing Program</a:t>
            </a:r>
            <a:br>
              <a:rPr lang="en-AU" b="1" dirty="0" smtClean="0">
                <a:latin typeface="Lato Heavy" panose="020F0502020204030203" pitchFamily="34" charset="0"/>
                <a:ea typeface="Lato Heavy" panose="020F0502020204030203" pitchFamily="34" charset="0"/>
                <a:cs typeface="Lato Heavy" panose="020F0502020204030203" pitchFamily="34" charset="0"/>
              </a:rPr>
            </a:br>
            <a:r>
              <a:rPr lang="en-AU" b="1" dirty="0" smtClean="0">
                <a:latin typeface="Lato Heavy" panose="020F0502020204030203" pitchFamily="34" charset="0"/>
                <a:ea typeface="Lato Heavy" panose="020F0502020204030203" pitchFamily="34" charset="0"/>
                <a:cs typeface="Lato Heavy" panose="020F0502020204030203" pitchFamily="34" charset="0"/>
              </a:rPr>
              <a:t>– compulsory components</a:t>
            </a:r>
            <a:endParaRPr lang="en-AU" b="1" dirty="0">
              <a:latin typeface="Lato Heavy" panose="020F0502020204030203" pitchFamily="34" charset="0"/>
              <a:ea typeface="Lato Heavy" panose="020F0502020204030203" pitchFamily="34" charset="0"/>
              <a:cs typeface="Lato Heavy" panose="020F0502020204030203" pitchFamily="34" charset="0"/>
            </a:endParaRPr>
          </a:p>
        </p:txBody>
      </p:sp>
      <p:sp>
        <p:nvSpPr>
          <p:cNvPr id="3" name="Content Placeholder 2"/>
          <p:cNvSpPr>
            <a:spLocks noGrp="1"/>
          </p:cNvSpPr>
          <p:nvPr>
            <p:ph idx="1"/>
          </p:nvPr>
        </p:nvSpPr>
        <p:spPr>
          <a:xfrm>
            <a:off x="956661" y="2996952"/>
            <a:ext cx="10297143" cy="3312368"/>
          </a:xfrm>
        </p:spPr>
        <p:txBody>
          <a:bodyPr/>
          <a:lstStyle/>
          <a:p>
            <a:r>
              <a:rPr lang="en-AU" dirty="0" smtClean="0">
                <a:solidFill>
                  <a:srgbClr val="FFCC00"/>
                </a:solidFill>
                <a:latin typeface="Lato Medium" panose="020F0602020204030203"/>
              </a:rPr>
              <a:t>All students will participate in the subject, Health and Physical Education as well as a compulsory Wellbeing Program in Year 9.</a:t>
            </a:r>
          </a:p>
          <a:p>
            <a:endParaRPr lang="en-AU" dirty="0" smtClean="0">
              <a:solidFill>
                <a:srgbClr val="FFCC00"/>
              </a:solidFill>
              <a:latin typeface="Lato Medium" panose="020F0602020204030203"/>
            </a:endParaRPr>
          </a:p>
          <a:p>
            <a:r>
              <a:rPr lang="en-AU" dirty="0" smtClean="0">
                <a:solidFill>
                  <a:srgbClr val="FFCC00"/>
                </a:solidFill>
                <a:latin typeface="Lato Medium" panose="020F0602020204030203"/>
              </a:rPr>
              <a:t>The subject , Health &amp; Physical Education and the Wellbeing Program aim to provide the knowledge and skills for students to pursue healthy lifestyle choices and decisions.</a:t>
            </a:r>
            <a:endParaRPr lang="en-AU" dirty="0">
              <a:solidFill>
                <a:srgbClr val="FFCC00"/>
              </a:solidFill>
              <a:latin typeface="Lato Medium" panose="020F0602020204030203"/>
            </a:endParaRPr>
          </a:p>
        </p:txBody>
      </p:sp>
    </p:spTree>
    <p:extLst>
      <p:ext uri="{BB962C8B-B14F-4D97-AF65-F5344CB8AC3E}">
        <p14:creationId xmlns:p14="http://schemas.microsoft.com/office/powerpoint/2010/main" val="134525408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57201"/>
            <a:ext cx="10972800" cy="1143000"/>
          </a:xfrm>
        </p:spPr>
        <p:txBody>
          <a:bodyPr/>
          <a:lstStyle/>
          <a:p>
            <a:r>
              <a:rPr lang="en-US" dirty="0" smtClean="0">
                <a:latin typeface="Lato Heavy" panose="020F0502020204030203" pitchFamily="34" charset="0"/>
                <a:ea typeface="Lato Heavy" panose="020F0502020204030203" pitchFamily="34" charset="0"/>
                <a:cs typeface="Lato Heavy" panose="020F0502020204030203" pitchFamily="34" charset="0"/>
              </a:rPr>
              <a:t>Additional Compulsory Subjects</a:t>
            </a:r>
            <a:endParaRPr lang="en-AU" dirty="0">
              <a:latin typeface="Lato Heavy" panose="020F0502020204030203" pitchFamily="34" charset="0"/>
              <a:ea typeface="Lato Heavy" panose="020F0502020204030203" pitchFamily="34" charset="0"/>
              <a:cs typeface="Lato Heavy" panose="020F0502020204030203" pitchFamily="34" charset="0"/>
            </a:endParaRPr>
          </a:p>
        </p:txBody>
      </p:sp>
      <p:sp>
        <p:nvSpPr>
          <p:cNvPr id="3" name="Content Placeholder 2"/>
          <p:cNvSpPr>
            <a:spLocks noGrp="1"/>
          </p:cNvSpPr>
          <p:nvPr>
            <p:ph idx="1"/>
          </p:nvPr>
        </p:nvSpPr>
        <p:spPr/>
        <p:txBody>
          <a:bodyPr/>
          <a:lstStyle/>
          <a:p>
            <a:pPr algn="ctr"/>
            <a:r>
              <a:rPr lang="en-US" dirty="0" smtClean="0">
                <a:latin typeface="Lato Medium" panose="020F0602020204030203"/>
              </a:rPr>
              <a:t>Christian Education</a:t>
            </a:r>
          </a:p>
          <a:p>
            <a:pPr algn="ctr"/>
            <a:endParaRPr lang="en-US" dirty="0">
              <a:latin typeface="Lato Medium" panose="020F0602020204030203"/>
            </a:endParaRPr>
          </a:p>
          <a:p>
            <a:r>
              <a:rPr lang="en-US" dirty="0" smtClean="0">
                <a:latin typeface="Lato Medium" panose="020F0602020204030203"/>
              </a:rPr>
              <a:t>The Year 9 Christian Education class will take them on a journey called ‘The Rite Journey’ - a year long program where students are guided in single gender classes that challenges them physically, emotionally and spiritually. This program helps them to discover who they are and about their own moral and value systems on their way to becoming young adults. </a:t>
            </a:r>
            <a:endParaRPr lang="en-AU" dirty="0">
              <a:latin typeface="Lato Medium" panose="020F0602020204030203"/>
            </a:endParaRPr>
          </a:p>
        </p:txBody>
      </p:sp>
    </p:spTree>
    <p:extLst>
      <p:ext uri="{BB962C8B-B14F-4D97-AF65-F5344CB8AC3E}">
        <p14:creationId xmlns:p14="http://schemas.microsoft.com/office/powerpoint/2010/main" val="260118884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8229600" cy="1426170"/>
          </a:xfrm>
        </p:spPr>
        <p:txBody>
          <a:bodyPr>
            <a:normAutofit/>
          </a:bodyPr>
          <a:lstStyle/>
          <a:p>
            <a:r>
              <a:rPr lang="en-AU" b="1" dirty="0" smtClean="0">
                <a:latin typeface="Lato Heavy" panose="020F0502020204030203" pitchFamily="34" charset="0"/>
                <a:ea typeface="Lato Heavy" panose="020F0502020204030203" pitchFamily="34" charset="0"/>
                <a:cs typeface="Lato Heavy" panose="020F0502020204030203" pitchFamily="34" charset="0"/>
              </a:rPr>
              <a:t>Year 9</a:t>
            </a:r>
            <a:br>
              <a:rPr lang="en-AU" b="1" dirty="0" smtClean="0">
                <a:latin typeface="Lato Heavy" panose="020F0502020204030203" pitchFamily="34" charset="0"/>
                <a:ea typeface="Lato Heavy" panose="020F0502020204030203" pitchFamily="34" charset="0"/>
                <a:cs typeface="Lato Heavy" panose="020F0502020204030203" pitchFamily="34" charset="0"/>
              </a:rPr>
            </a:br>
            <a:r>
              <a:rPr lang="en-AU" b="1" dirty="0" smtClean="0">
                <a:latin typeface="Lato Heavy" panose="020F0502020204030203" pitchFamily="34" charset="0"/>
                <a:ea typeface="Lato Heavy" panose="020F0502020204030203" pitchFamily="34" charset="0"/>
                <a:cs typeface="Lato Heavy" panose="020F0502020204030203" pitchFamily="34" charset="0"/>
              </a:rPr>
              <a:t>Elective subjects</a:t>
            </a:r>
            <a:endParaRPr lang="en-AU" b="1" dirty="0">
              <a:latin typeface="Lato Heavy" panose="020F0502020204030203" pitchFamily="34" charset="0"/>
              <a:ea typeface="Lato Heavy" panose="020F0502020204030203" pitchFamily="34" charset="0"/>
              <a:cs typeface="Lato Heavy" panose="020F0502020204030203" pitchFamily="34" charset="0"/>
            </a:endParaRPr>
          </a:p>
        </p:txBody>
      </p:sp>
      <p:sp>
        <p:nvSpPr>
          <p:cNvPr id="3" name="Content Placeholder 2"/>
          <p:cNvSpPr>
            <a:spLocks noGrp="1"/>
          </p:cNvSpPr>
          <p:nvPr>
            <p:ph idx="1"/>
          </p:nvPr>
        </p:nvSpPr>
        <p:spPr>
          <a:xfrm>
            <a:off x="767408" y="1628800"/>
            <a:ext cx="10513168" cy="5069160"/>
          </a:xfrm>
        </p:spPr>
        <p:txBody>
          <a:bodyPr>
            <a:normAutofit fontScale="55000" lnSpcReduction="20000"/>
          </a:bodyPr>
          <a:lstStyle/>
          <a:p>
            <a:pPr algn="ctr"/>
            <a:endParaRPr lang="en-AU" dirty="0" smtClean="0"/>
          </a:p>
          <a:p>
            <a:pPr algn="ctr"/>
            <a:r>
              <a:rPr lang="en-AU" sz="4200" dirty="0">
                <a:solidFill>
                  <a:srgbClr val="FFCC00"/>
                </a:solidFill>
                <a:latin typeface="Lato Medium" panose="020F0602020204030203"/>
              </a:rPr>
              <a:t>Choice of three from </a:t>
            </a:r>
            <a:r>
              <a:rPr lang="en-AU" sz="4200" dirty="0" smtClean="0">
                <a:solidFill>
                  <a:srgbClr val="FFCC00"/>
                </a:solidFill>
                <a:latin typeface="Lato Medium" panose="020F0602020204030203"/>
              </a:rPr>
              <a:t>four </a:t>
            </a:r>
            <a:r>
              <a:rPr lang="en-AU" sz="4200" dirty="0">
                <a:solidFill>
                  <a:srgbClr val="FFCC00"/>
                </a:solidFill>
                <a:latin typeface="Lato Medium" panose="020F0602020204030203"/>
              </a:rPr>
              <a:t>Learning Areas</a:t>
            </a:r>
          </a:p>
          <a:p>
            <a:pPr algn="ctr"/>
            <a:r>
              <a:rPr lang="en-AU" sz="4200" dirty="0">
                <a:solidFill>
                  <a:schemeClr val="tx2">
                    <a:lumMod val="40000"/>
                    <a:lumOff val="60000"/>
                  </a:schemeClr>
                </a:solidFill>
                <a:latin typeface="Lato Medium" panose="020F0602020204030203"/>
              </a:rPr>
              <a:t>Electives are designed to ensure that there are options that will lead to a wide variety of pathways through Year 10 and </a:t>
            </a:r>
            <a:r>
              <a:rPr lang="en-AU" sz="4200" dirty="0" smtClean="0">
                <a:solidFill>
                  <a:schemeClr val="tx2">
                    <a:lumMod val="40000"/>
                    <a:lumOff val="60000"/>
                  </a:schemeClr>
                </a:solidFill>
                <a:latin typeface="Lato Medium" panose="020F0602020204030203"/>
              </a:rPr>
              <a:t>11</a:t>
            </a:r>
            <a:endParaRPr lang="en-AU" sz="4200" dirty="0">
              <a:solidFill>
                <a:schemeClr val="tx2">
                  <a:lumMod val="40000"/>
                  <a:lumOff val="60000"/>
                </a:schemeClr>
              </a:solidFill>
              <a:latin typeface="Lato Medium" panose="020F0602020204030203"/>
            </a:endParaRPr>
          </a:p>
          <a:p>
            <a:pPr algn="ctr"/>
            <a:endParaRPr lang="en-AU" sz="4200" dirty="0">
              <a:solidFill>
                <a:srgbClr val="00B0F0"/>
              </a:solidFill>
              <a:latin typeface="Lato Medium" panose="020F0602020204030203"/>
            </a:endParaRPr>
          </a:p>
          <a:p>
            <a:pPr algn="ctr"/>
            <a:r>
              <a:rPr lang="en-AU" sz="4400" dirty="0" smtClean="0">
                <a:latin typeface="Lato Medium" panose="020F0602020204030203"/>
              </a:rPr>
              <a:t>Languages</a:t>
            </a:r>
            <a:endParaRPr lang="en-AU" sz="4400" dirty="0">
              <a:latin typeface="Lato Medium" panose="020F0602020204030203"/>
            </a:endParaRPr>
          </a:p>
          <a:p>
            <a:pPr algn="ctr"/>
            <a:r>
              <a:rPr lang="en-AU" sz="4400" dirty="0" smtClean="0">
                <a:latin typeface="Lato Medium" panose="020F0602020204030203"/>
              </a:rPr>
              <a:t>Health </a:t>
            </a:r>
            <a:r>
              <a:rPr lang="en-AU" sz="4400" dirty="0">
                <a:latin typeface="Lato Medium" panose="020F0602020204030203"/>
              </a:rPr>
              <a:t>and Physical Education</a:t>
            </a:r>
          </a:p>
          <a:p>
            <a:pPr algn="ctr"/>
            <a:r>
              <a:rPr lang="en-AU" sz="4400" dirty="0">
                <a:latin typeface="Lato Medium" panose="020F0602020204030203"/>
              </a:rPr>
              <a:t>The Arts</a:t>
            </a:r>
          </a:p>
          <a:p>
            <a:pPr algn="ctr"/>
            <a:r>
              <a:rPr lang="en-AU" sz="4400" dirty="0">
                <a:latin typeface="Lato Medium" panose="020F0602020204030203"/>
              </a:rPr>
              <a:t>Technologies</a:t>
            </a:r>
          </a:p>
          <a:p>
            <a:pPr algn="ctr"/>
            <a:r>
              <a:rPr lang="en-AU" sz="4400" dirty="0">
                <a:latin typeface="Lato Medium" panose="020F0602020204030203"/>
              </a:rPr>
              <a:t>Future Problem Solvers </a:t>
            </a:r>
            <a:r>
              <a:rPr lang="en-AU" sz="4400" dirty="0" smtClean="0">
                <a:latin typeface="Lato Medium" panose="020F0602020204030203"/>
              </a:rPr>
              <a:t>(by invitation to participate)</a:t>
            </a:r>
            <a:endParaRPr lang="en-AU" sz="4400" dirty="0">
              <a:latin typeface="Lato Medium" panose="020F0602020204030203"/>
            </a:endParaRPr>
          </a:p>
          <a:p>
            <a:pPr algn="ctr"/>
            <a:endParaRPr lang="en-AU" sz="3600" dirty="0">
              <a:solidFill>
                <a:srgbClr val="FFFF00"/>
              </a:solidFill>
              <a:latin typeface="Lato Medium" panose="020F0602020204030203"/>
            </a:endParaRPr>
          </a:p>
          <a:p>
            <a:pPr algn="ctr"/>
            <a:endParaRPr lang="en-AU" dirty="0" smtClean="0">
              <a:solidFill>
                <a:srgbClr val="FFFF00"/>
              </a:solidFill>
              <a:latin typeface="Lato Medium" panose="020F0602020204030203"/>
            </a:endParaRPr>
          </a:p>
          <a:p>
            <a:pPr algn="ctr"/>
            <a:endParaRPr lang="en-AU" dirty="0">
              <a:solidFill>
                <a:srgbClr val="FFFF00"/>
              </a:solidFill>
              <a:latin typeface="Lato Medium" panose="020F0602020204030203"/>
            </a:endParaRPr>
          </a:p>
          <a:p>
            <a:r>
              <a:rPr lang="en-AU" sz="4400" dirty="0">
                <a:latin typeface="Lato Medium" panose="020F0602020204030203"/>
              </a:rPr>
              <a:t>Note: Students </a:t>
            </a:r>
            <a:r>
              <a:rPr lang="en-AU" sz="4400" dirty="0" smtClean="0">
                <a:latin typeface="Lato Medium" panose="020F0602020204030203"/>
              </a:rPr>
              <a:t>may not </a:t>
            </a:r>
            <a:r>
              <a:rPr lang="en-AU" sz="4400" dirty="0">
                <a:latin typeface="Lato Medium" panose="020F0602020204030203"/>
              </a:rPr>
              <a:t>choose </a:t>
            </a:r>
            <a:r>
              <a:rPr lang="en-AU" sz="4400" u="sng" dirty="0">
                <a:latin typeface="Lato Medium" panose="020F0602020204030203"/>
              </a:rPr>
              <a:t>three</a:t>
            </a:r>
            <a:r>
              <a:rPr lang="en-AU" sz="4400" dirty="0">
                <a:latin typeface="Lato Medium" panose="020F0602020204030203"/>
              </a:rPr>
              <a:t> options from the same Learning Area</a:t>
            </a:r>
          </a:p>
        </p:txBody>
      </p:sp>
    </p:spTree>
    <p:extLst>
      <p:ext uri="{BB962C8B-B14F-4D97-AF65-F5344CB8AC3E}">
        <p14:creationId xmlns:p14="http://schemas.microsoft.com/office/powerpoint/2010/main" val="202306347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Custom 3">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K-12 template" id="{AF3E0871-768F-4B9A-B6ED-8C288603C2FD}" vid="{EF84022A-7202-4E0C-AB7E-89D085C7F3B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K-12 template</Template>
  <TotalTime>560</TotalTime>
  <Words>778</Words>
  <Application>Microsoft Office PowerPoint</Application>
  <PresentationFormat>Widescreen</PresentationFormat>
  <Paragraphs>83</Paragraphs>
  <Slides>15</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Lato Heavy</vt:lpstr>
      <vt:lpstr>Lato Medium</vt:lpstr>
      <vt:lpstr>Office Theme</vt:lpstr>
      <vt:lpstr>PowerPoint Presentation</vt:lpstr>
      <vt:lpstr>Year 9 Handbook 2019</vt:lpstr>
      <vt:lpstr>Curriculum Focus at LJBC – Subject and Course choices</vt:lpstr>
      <vt:lpstr>Compulsory subjects in Year 9</vt:lpstr>
      <vt:lpstr>Compulsory subjects in Year 9 continued…</vt:lpstr>
      <vt:lpstr>PowerPoint Presentation</vt:lpstr>
      <vt:lpstr>Year 9 Health &amp; Physical Education and Wellbeing Program – compulsory components</vt:lpstr>
      <vt:lpstr>Additional Compulsory Subjects</vt:lpstr>
      <vt:lpstr>Year 9 Elective subjects</vt:lpstr>
      <vt:lpstr>Duration of an elective subject</vt:lpstr>
      <vt:lpstr>Year 9 Health &amp; Physical Education Electives</vt:lpstr>
      <vt:lpstr>PowerPoint Presentation</vt:lpstr>
      <vt:lpstr>Future Problem Solvers by invitation from the  Learning Enhancement Centre</vt:lpstr>
      <vt:lpstr>Year 9 Languages </vt:lpstr>
      <vt:lpstr>Additional information for Languages – for consideration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Dawn Clements</dc:creator>
  <cp:lastModifiedBy>Karlien Kemp</cp:lastModifiedBy>
  <cp:revision>77</cp:revision>
  <cp:lastPrinted>2018-07-16T03:53:29Z</cp:lastPrinted>
  <dcterms:created xsi:type="dcterms:W3CDTF">2016-01-19T06:36:59Z</dcterms:created>
  <dcterms:modified xsi:type="dcterms:W3CDTF">2018-07-20T05:49:05Z</dcterms:modified>
</cp:coreProperties>
</file>