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74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71" r:id="rId12"/>
    <p:sldId id="268" r:id="rId13"/>
  </p:sldIdLst>
  <p:sldSz cx="12192000" cy="6858000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A0D4"/>
    <a:srgbClr val="F0C231"/>
    <a:srgbClr val="05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>
      <p:cViewPr varScale="1">
        <p:scale>
          <a:sx n="73" d="100"/>
          <a:sy n="73" d="100"/>
        </p:scale>
        <p:origin x="58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A0440-370B-432C-A27D-1B91D98C7D12}" type="datetimeFigureOut">
              <a:rPr lang="en-AU" smtClean="0"/>
              <a:t>20/07/2018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38F11-70F6-4C46-8B55-B24B55A26C1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558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4437112"/>
            <a:ext cx="12192000" cy="719435"/>
          </a:xfrm>
        </p:spPr>
        <p:txBody>
          <a:bodyPr>
            <a:normAutofit/>
          </a:bodyPr>
          <a:lstStyle>
            <a:lvl1pPr algn="ctr">
              <a:defRPr sz="32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832188"/>
            <a:ext cx="2980564" cy="294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34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2011 Directory\PowerPoints\Slide second thir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993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6174432"/>
            <a:ext cx="10972800" cy="71095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191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5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625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jbc.wa.edu.a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6744072" y="2132856"/>
            <a:ext cx="6744072" cy="11521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Medium" panose="020F0602020204030203" pitchFamily="34" charset="0"/>
                <a:ea typeface="+mn-ea"/>
                <a:cs typeface="Lato Medium" panose="020F0602020204030203" pitchFamily="34" charset="0"/>
              </a:rPr>
              <a:t>Year 9 2019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Medium" panose="020F0602020204030203" pitchFamily="34" charset="0"/>
                <a:ea typeface="+mn-ea"/>
                <a:cs typeface="Lato Medium" panose="020F0602020204030203" pitchFamily="34" charset="0"/>
              </a:rPr>
              <a:t>Subject Selection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Medium" panose="020F0602020204030203" pitchFamily="34" charset="0"/>
              <a:ea typeface="+mn-ea"/>
              <a:cs typeface="Lato Medium" panose="020F060202020403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44072" y="342900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Mrs Bronwyn Carruthers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Acting Secondary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Curriculum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smtClean="0">
                <a:solidFill>
                  <a:prstClr val="white"/>
                </a:solidFill>
                <a:latin typeface="Calibri"/>
              </a:rPr>
              <a:t>Manager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057" y="1683795"/>
            <a:ext cx="3217540" cy="318536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879976" y="1772816"/>
            <a:ext cx="0" cy="318536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2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Electives</a:t>
            </a:r>
            <a:endParaRPr lang="en-AU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>
              <a:solidFill>
                <a:srgbClr val="FFFF00"/>
              </a:solidFill>
            </a:endParaRPr>
          </a:p>
          <a:p>
            <a:r>
              <a:rPr lang="en-AU" dirty="0" smtClean="0">
                <a:solidFill>
                  <a:srgbClr val="FFFF00"/>
                </a:solidFill>
                <a:latin typeface="Lato Medium"/>
              </a:rPr>
              <a:t>Remember: </a:t>
            </a:r>
            <a:r>
              <a:rPr lang="en-AU" dirty="0" smtClean="0">
                <a:latin typeface="Lato Medium"/>
              </a:rPr>
              <a:t>Please make reserve choices carefully as some electives may not have enough students for the electives to run. </a:t>
            </a:r>
          </a:p>
          <a:p>
            <a:r>
              <a:rPr lang="en-AU" dirty="0" smtClean="0">
                <a:latin typeface="Lato Medium"/>
              </a:rPr>
              <a:t>It is important to choose your electives carefully in both your first choices and your reserves.</a:t>
            </a:r>
          </a:p>
          <a:p>
            <a:r>
              <a:rPr lang="en-AU" dirty="0" smtClean="0">
                <a:latin typeface="Lato Medium"/>
              </a:rPr>
              <a:t>It may just be your second choice that you end up taking. </a:t>
            </a:r>
            <a:endParaRPr lang="en-AU" dirty="0">
              <a:latin typeface="Lato Medium"/>
            </a:endParaRPr>
          </a:p>
        </p:txBody>
      </p:sp>
    </p:spTree>
    <p:extLst>
      <p:ext uri="{BB962C8B-B14F-4D97-AF65-F5344CB8AC3E}">
        <p14:creationId xmlns:p14="http://schemas.microsoft.com/office/powerpoint/2010/main" val="31317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4704"/>
            <a:ext cx="10972800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The Curriculum Subject and Course Advice Team</a:t>
            </a:r>
            <a:endParaRPr lang="en-AU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00201"/>
            <a:ext cx="11319048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Mrs Kimberly Eyre – Acting Dean of Studies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Mrs Bronwyn Carruthers – Acting Secondary Curriculum Manager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Mr Lynton Smith – Head of Career Education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448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1584" y="1340768"/>
            <a:ext cx="7358608" cy="4525963"/>
          </a:xfrm>
        </p:spPr>
        <p:txBody>
          <a:bodyPr/>
          <a:lstStyle/>
          <a:p>
            <a:pPr algn="ctr"/>
            <a:endParaRPr lang="en-AU" dirty="0" smtClean="0"/>
          </a:p>
          <a:p>
            <a:pPr algn="ctr"/>
            <a:r>
              <a:rPr lang="en-AU" dirty="0" smtClean="0">
                <a:latin typeface="Lato Medium"/>
              </a:rPr>
              <a:t>All </a:t>
            </a:r>
            <a:r>
              <a:rPr lang="en-AU" dirty="0">
                <a:latin typeface="Lato Medium"/>
              </a:rPr>
              <a:t>Curriculum information is available in the </a:t>
            </a:r>
            <a:r>
              <a:rPr lang="en-AU" dirty="0" smtClean="0">
                <a:latin typeface="Lato Medium"/>
              </a:rPr>
              <a:t>2019 </a:t>
            </a:r>
            <a:r>
              <a:rPr lang="en-AU" dirty="0">
                <a:latin typeface="Lato Medium"/>
              </a:rPr>
              <a:t>Year 9 Subject Handbook which is located on the College website at</a:t>
            </a:r>
          </a:p>
          <a:p>
            <a:pPr algn="ctr"/>
            <a:endParaRPr lang="en-AU" dirty="0">
              <a:latin typeface="Lato Medium"/>
            </a:endParaRPr>
          </a:p>
          <a:p>
            <a:pPr algn="ctr"/>
            <a:r>
              <a:rPr lang="en-AU" dirty="0">
                <a:solidFill>
                  <a:srgbClr val="FFFF00"/>
                </a:solidFill>
                <a:latin typeface="Lato Medium"/>
                <a:hlinkClick r:id="rId2"/>
              </a:rPr>
              <a:t>http://www.ljbc.wa.edu.au</a:t>
            </a:r>
            <a:r>
              <a:rPr lang="en-AU" dirty="0">
                <a:solidFill>
                  <a:srgbClr val="FFFF00"/>
                </a:solidFill>
                <a:latin typeface="Lato Medium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95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Why Study The Arts?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Studies have shown that different study in The Arts strengthens academic performance </a:t>
            </a:r>
            <a:r>
              <a:rPr lang="en-AU" dirty="0">
                <a:latin typeface="Lato Medium"/>
              </a:rPr>
              <a:t>–</a:t>
            </a:r>
            <a:r>
              <a:rPr lang="en-US" dirty="0" smtClean="0">
                <a:latin typeface="Lato Medium"/>
              </a:rPr>
              <a:t> or example, Music assists with word decoding and phonological skills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Dance improves visual-spatial skills as well as the physical benefits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Drama education strengthens verbal skills and social skills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Visual Arts allows students to explore and build upon their imagination, broadens their perspective and helps with critical thinking</a:t>
            </a:r>
            <a:endParaRPr lang="en-US" dirty="0">
              <a:latin typeface="Lato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5030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9</a:t>
            </a:r>
            <a:b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The Arts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988840"/>
            <a:ext cx="10972800" cy="4525963"/>
          </a:xfrm>
        </p:spPr>
        <p:txBody>
          <a:bodyPr>
            <a:normAutofit/>
          </a:bodyPr>
          <a:lstStyle/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>
              <a:latin typeface="Lato Medium"/>
            </a:endParaRPr>
          </a:p>
          <a:p>
            <a:pPr algn="ctr"/>
            <a:r>
              <a:rPr lang="en-AU" dirty="0" smtClean="0">
                <a:latin typeface="Lato Medium"/>
              </a:rPr>
              <a:t>Dance  </a:t>
            </a:r>
            <a:r>
              <a:rPr lang="en-AU" dirty="0">
                <a:latin typeface="Lato Medium"/>
              </a:rPr>
              <a:t>Drama  Media  Music  Visual </a:t>
            </a:r>
            <a:r>
              <a:rPr lang="en-AU" dirty="0" smtClean="0">
                <a:latin typeface="Lato Medium"/>
              </a:rPr>
              <a:t>Arts</a:t>
            </a:r>
            <a:endParaRPr lang="en-AU" dirty="0">
              <a:latin typeface="Lato Medium"/>
            </a:endParaRPr>
          </a:p>
          <a:p>
            <a:pPr algn="ctr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700808"/>
            <a:ext cx="5472608" cy="364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The Arts</a:t>
            </a:r>
            <a:b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9 Electives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Lato Medium"/>
              </a:rPr>
              <a:t>Dance</a:t>
            </a:r>
          </a:p>
          <a:p>
            <a:r>
              <a:rPr lang="en-AU" dirty="0">
                <a:latin typeface="Lato Medium"/>
              </a:rPr>
              <a:t>Dance acknowledges the relationship between practical and theoretical aspects of dance – the making and performing of movement and appreciation of its meaning.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3863182"/>
            <a:ext cx="4176464" cy="278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The Arts</a:t>
            </a:r>
            <a:b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9 Electives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Lato Medium"/>
              </a:rPr>
              <a:t>Drama</a:t>
            </a:r>
          </a:p>
          <a:p>
            <a:r>
              <a:rPr lang="en-AU" dirty="0">
                <a:latin typeface="Lato Medium"/>
              </a:rPr>
              <a:t>Drama is an exciting and invigorating subject packed with variety, excitement, focus and discipline.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919" y="3140968"/>
            <a:ext cx="2278162" cy="341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The Arts</a:t>
            </a:r>
            <a:b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9 Electives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Lato Medium"/>
              </a:rPr>
              <a:t>Media</a:t>
            </a:r>
          </a:p>
          <a:p>
            <a:r>
              <a:rPr lang="en-AU" dirty="0">
                <a:latin typeface="Lato Medium"/>
              </a:rPr>
              <a:t>In Year 9, students explore and recognise a range of media concepts, creating a variety of media products.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3212976"/>
            <a:ext cx="5040560" cy="335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93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The Arts</a:t>
            </a:r>
            <a:b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9 Electives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Lato Medium"/>
              </a:rPr>
              <a:t>Music</a:t>
            </a:r>
          </a:p>
          <a:p>
            <a:r>
              <a:rPr lang="en-AU" dirty="0">
                <a:latin typeface="Lato Medium"/>
              </a:rPr>
              <a:t>Year 9 Music is an opportunity for students to expand their practical skills and extend their understanding of musical styles and harmony</a:t>
            </a:r>
            <a:r>
              <a:rPr lang="en-AU" dirty="0" smtClean="0">
                <a:latin typeface="Lato Medium"/>
              </a:rPr>
              <a:t>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880" y="3501008"/>
            <a:ext cx="4104239" cy="307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2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The Arts</a:t>
            </a:r>
            <a:b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9 Electives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Lato Medium"/>
              </a:rPr>
              <a:t>Visual Arts</a:t>
            </a:r>
          </a:p>
          <a:p>
            <a:r>
              <a:rPr lang="en-AU" dirty="0">
                <a:latin typeface="Lato Medium"/>
              </a:rPr>
              <a:t>The Year 9 subject exposes students to many different art forms including painting, ceramics, drawing, and  sculpture</a:t>
            </a:r>
            <a:r>
              <a:rPr lang="en-AU" dirty="0" smtClean="0">
                <a:latin typeface="Lato Medium"/>
              </a:rPr>
              <a:t>.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3356992"/>
            <a:ext cx="4176464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9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Technologies</a:t>
            </a:r>
            <a:b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9 Electives</a:t>
            </a:r>
            <a:endParaRPr lang="en-US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="1" dirty="0" smtClean="0">
                <a:solidFill>
                  <a:srgbClr val="FFFF00"/>
                </a:solidFill>
                <a:latin typeface="Lato Medium"/>
              </a:rPr>
              <a:t>Computing</a:t>
            </a:r>
            <a:endParaRPr lang="en-AU" b="1" dirty="0">
              <a:solidFill>
                <a:srgbClr val="FFFF00"/>
              </a:solidFill>
              <a:latin typeface="Lato Medium"/>
            </a:endParaRPr>
          </a:p>
          <a:p>
            <a:pPr lvl="1"/>
            <a:r>
              <a:rPr lang="en-AU" dirty="0">
                <a:latin typeface="Lato Medium"/>
              </a:rPr>
              <a:t>To familiarise students </a:t>
            </a:r>
            <a:r>
              <a:rPr lang="en-AU" dirty="0" smtClean="0">
                <a:latin typeface="Lato Medium"/>
              </a:rPr>
              <a:t>with computing concepts while using skills across a range of software.</a:t>
            </a: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FF00"/>
                </a:solidFill>
                <a:latin typeface="Lato Medium"/>
              </a:rPr>
              <a:t>iSTEM </a:t>
            </a:r>
            <a:r>
              <a:rPr lang="en-AU" sz="2800" dirty="0">
                <a:solidFill>
                  <a:srgbClr val="FFFF00"/>
                </a:solidFill>
                <a:latin typeface="Lato Medium"/>
              </a:rPr>
              <a:t>–</a:t>
            </a:r>
            <a:r>
              <a:rPr lang="en-US" sz="2800" b="1" dirty="0" smtClean="0">
                <a:solidFill>
                  <a:srgbClr val="FFFF00"/>
                </a:solidFill>
                <a:latin typeface="Lato Medium"/>
              </a:rPr>
              <a:t> Technologies</a:t>
            </a:r>
            <a:endParaRPr lang="en-AU" sz="2800" b="1" dirty="0">
              <a:solidFill>
                <a:srgbClr val="FFFF00"/>
              </a:solidFill>
              <a:latin typeface="Lato Medium"/>
            </a:endParaRPr>
          </a:p>
          <a:p>
            <a:pPr marL="449263" lvl="1" indent="-449263"/>
            <a:r>
              <a:rPr lang="en-AU" sz="2800" b="1" dirty="0">
                <a:solidFill>
                  <a:srgbClr val="FFFF00"/>
                </a:solidFill>
                <a:latin typeface="Lato Medium"/>
              </a:rPr>
              <a:t>    </a:t>
            </a:r>
            <a:r>
              <a:rPr lang="en-AU" sz="2800" b="1" dirty="0" smtClean="0">
                <a:solidFill>
                  <a:srgbClr val="FFFF00"/>
                </a:solidFill>
                <a:latin typeface="Lato Medium"/>
              </a:rPr>
              <a:t> </a:t>
            </a:r>
            <a:r>
              <a:rPr lang="en-AU" sz="2200" dirty="0" smtClean="0">
                <a:latin typeface="Lato Medium"/>
              </a:rPr>
              <a:t>Integrates the use of </a:t>
            </a:r>
            <a:r>
              <a:rPr lang="en-AU" sz="2200" dirty="0">
                <a:latin typeface="Lato Medium"/>
              </a:rPr>
              <a:t>Science</a:t>
            </a:r>
            <a:r>
              <a:rPr lang="en-AU" dirty="0">
                <a:latin typeface="Lato Medium"/>
              </a:rPr>
              <a:t>, Technology, Engineering and Mathematics principles in </a:t>
            </a:r>
            <a:r>
              <a:rPr lang="en-AU" dirty="0" smtClean="0">
                <a:latin typeface="Lato Medium"/>
              </a:rPr>
              <a:t>a </a:t>
            </a:r>
            <a:r>
              <a:rPr lang="en-AU" dirty="0">
                <a:latin typeface="Lato Medium"/>
              </a:rPr>
              <a:t>a project-based learning </a:t>
            </a:r>
            <a:r>
              <a:rPr lang="en-AU" dirty="0" smtClean="0">
                <a:latin typeface="Lato Medium"/>
              </a:rPr>
              <a:t>environment. This elective has a </a:t>
            </a:r>
            <a:r>
              <a:rPr lang="en-AU" dirty="0">
                <a:latin typeface="Lato Medium"/>
              </a:rPr>
              <a:t>focus on how design, systems and mechanisms work by effectively communicating to specific audiences </a:t>
            </a:r>
            <a:r>
              <a:rPr lang="en-AU" dirty="0" smtClean="0">
                <a:latin typeface="Lato Medium"/>
              </a:rPr>
              <a:t>by using </a:t>
            </a:r>
            <a:r>
              <a:rPr lang="en-AU" dirty="0">
                <a:latin typeface="Lato Medium"/>
              </a:rPr>
              <a:t>visual media and 3D </a:t>
            </a:r>
            <a:r>
              <a:rPr lang="en-AU" dirty="0" smtClean="0">
                <a:latin typeface="Lato Medium"/>
              </a:rPr>
              <a:t>forms.</a:t>
            </a:r>
            <a:endParaRPr lang="en-AU" sz="2800" dirty="0">
              <a:solidFill>
                <a:srgbClr val="FFFF00"/>
              </a:solidFill>
              <a:latin typeface="Lato Medium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rgbClr val="FFFF00"/>
                </a:solidFill>
                <a:latin typeface="Lato Medium"/>
              </a:rPr>
              <a:t>Design and Technology</a:t>
            </a:r>
          </a:p>
          <a:p>
            <a:pPr lvl="1"/>
            <a:r>
              <a:rPr lang="en-AU" dirty="0">
                <a:latin typeface="Lato Medium"/>
              </a:rPr>
              <a:t>Students will develop practical </a:t>
            </a:r>
            <a:r>
              <a:rPr lang="en-AU" dirty="0" smtClean="0">
                <a:latin typeface="Lato Medium"/>
              </a:rPr>
              <a:t>design skills while working with metal, wood, plastic and electronics.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="1" dirty="0" smtClean="0">
                <a:solidFill>
                  <a:srgbClr val="FFFF00"/>
                </a:solidFill>
                <a:latin typeface="Lato Medium"/>
              </a:rPr>
              <a:t>Home </a:t>
            </a:r>
            <a:r>
              <a:rPr lang="en-AU" b="1" dirty="0">
                <a:solidFill>
                  <a:srgbClr val="FFFF00"/>
                </a:solidFill>
                <a:latin typeface="Lato Medium"/>
              </a:rPr>
              <a:t>Economics</a:t>
            </a:r>
          </a:p>
          <a:p>
            <a:pPr lvl="1"/>
            <a:r>
              <a:rPr lang="en-AU" dirty="0">
                <a:latin typeface="Lato Medium"/>
              </a:rPr>
              <a:t>Develops life skills for students and incorporates both a Foods and Textiles </a:t>
            </a:r>
            <a:r>
              <a:rPr lang="en-AU" dirty="0" smtClean="0">
                <a:latin typeface="Lato Medium"/>
              </a:rPr>
              <a:t>component.</a:t>
            </a:r>
          </a:p>
        </p:txBody>
      </p:sp>
    </p:spTree>
    <p:extLst>
      <p:ext uri="{BB962C8B-B14F-4D97-AF65-F5344CB8AC3E}">
        <p14:creationId xmlns:p14="http://schemas.microsoft.com/office/powerpoint/2010/main" val="264642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-12 template" id="{AF3E0871-768F-4B9A-B6ED-8C288603C2FD}" vid="{EF84022A-7202-4E0C-AB7E-89D085C7F3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K-12 template</Template>
  <TotalTime>592</TotalTime>
  <Words>418</Words>
  <Application>Microsoft Office PowerPoint</Application>
  <PresentationFormat>Widescreen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Lato Heavy</vt:lpstr>
      <vt:lpstr>Lato Medium</vt:lpstr>
      <vt:lpstr>Office Theme</vt:lpstr>
      <vt:lpstr>PowerPoint Presentation</vt:lpstr>
      <vt:lpstr>Why Study The Arts?</vt:lpstr>
      <vt:lpstr>Year 9 The Arts</vt:lpstr>
      <vt:lpstr>The Arts Year 9 Electives</vt:lpstr>
      <vt:lpstr>The Arts Year 9 Electives</vt:lpstr>
      <vt:lpstr>The Arts Year 9 Electives</vt:lpstr>
      <vt:lpstr>The Arts Year 9 Electives</vt:lpstr>
      <vt:lpstr>The Arts Year 9 Electives</vt:lpstr>
      <vt:lpstr>Technologies Year 9 Electives</vt:lpstr>
      <vt:lpstr>Electives</vt:lpstr>
      <vt:lpstr>The Curriculum Subject and Course Advice Team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Dawn Clements</dc:creator>
  <cp:lastModifiedBy>Karlien Kemp</cp:lastModifiedBy>
  <cp:revision>81</cp:revision>
  <cp:lastPrinted>2018-07-11T03:08:08Z</cp:lastPrinted>
  <dcterms:created xsi:type="dcterms:W3CDTF">2016-01-19T06:36:59Z</dcterms:created>
  <dcterms:modified xsi:type="dcterms:W3CDTF">2018-07-20T05:49:46Z</dcterms:modified>
</cp:coreProperties>
</file>